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712" autoAdjust="0"/>
  </p:normalViewPr>
  <p:slideViewPr>
    <p:cSldViewPr snapToGrid="0">
      <p:cViewPr varScale="1">
        <p:scale>
          <a:sx n="70" d="100"/>
          <a:sy n="70" d="100"/>
        </p:scale>
        <p:origin x="-73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Building and Housing Act 1968 &amp; Regulations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December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42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567543"/>
            <a:ext cx="9158997" cy="475488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sz="4500" dirty="0"/>
              <a:t>All sections of the Act and Regulations were reviewed and additions and subtractions made as appropriate;</a:t>
            </a:r>
          </a:p>
          <a:p>
            <a:pPr lvl="0"/>
            <a:r>
              <a:rPr lang="en-US" sz="4500" dirty="0"/>
              <a:t>Some definitions were beefed up for clarity and relevance including definition of </a:t>
            </a:r>
            <a:r>
              <a:rPr lang="en-US" sz="4500" dirty="0" smtClean="0"/>
              <a:t>engineer, local authority, controlled area and building control officer;</a:t>
            </a:r>
            <a:endParaRPr lang="en-US" sz="4500" dirty="0"/>
          </a:p>
          <a:p>
            <a:pPr lvl="0"/>
            <a:r>
              <a:rPr lang="en-US" sz="4500" dirty="0"/>
              <a:t>Proposal make various entities to be made local authorities to administer act and regulations;</a:t>
            </a:r>
          </a:p>
          <a:p>
            <a:pPr lvl="0"/>
            <a:r>
              <a:rPr lang="en-US" sz="4500" dirty="0"/>
              <a:t>Application in all land in the country urban or </a:t>
            </a:r>
            <a:r>
              <a:rPr lang="en-US" sz="4500" dirty="0" smtClean="0"/>
              <a:t>rural plus procedure for authority;</a:t>
            </a:r>
            <a:endParaRPr lang="en-US" sz="4500" dirty="0"/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73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058091"/>
            <a:ext cx="9119809" cy="5185955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sz="2800" dirty="0"/>
              <a:t> The Construction Industry Council (CIC) role defined with relation to </a:t>
            </a:r>
            <a:r>
              <a:rPr lang="en-US" sz="2800" dirty="0" smtClean="0"/>
              <a:t>professionals </a:t>
            </a:r>
            <a:r>
              <a:rPr lang="en-US" sz="2800" dirty="0"/>
              <a:t>for Act,</a:t>
            </a:r>
          </a:p>
          <a:p>
            <a:pPr lvl="0"/>
            <a:r>
              <a:rPr lang="en-US" sz="2800" dirty="0"/>
              <a:t>South African standard building regulations SANS 10400 used for reference and removed most of UK references except where alternatives not yet identified;</a:t>
            </a:r>
          </a:p>
          <a:p>
            <a:pPr lvl="0"/>
            <a:r>
              <a:rPr lang="en-US" sz="2800" dirty="0"/>
              <a:t>Whilst reference made to South African building regulations, we have given a proviso “</a:t>
            </a:r>
            <a:r>
              <a:rPr lang="en-US" sz="2800" i="1" dirty="0"/>
              <a:t>or relevant standard made by SWASA”</a:t>
            </a:r>
            <a:r>
              <a:rPr lang="en-US" sz="2800" dirty="0"/>
              <a:t> to recognize that authority developing various standards in the country;</a:t>
            </a:r>
          </a:p>
          <a:p>
            <a:pPr lvl="0"/>
            <a:r>
              <a:rPr lang="en-US" sz="2800" dirty="0"/>
              <a:t>Act resilient and allows development of standards independently and then application to act through gazette, enabling </a:t>
            </a:r>
            <a:r>
              <a:rPr lang="en-US" sz="2800" dirty="0" smtClean="0"/>
              <a:t>it to </a:t>
            </a:r>
            <a:r>
              <a:rPr lang="en-US" sz="2800" dirty="0"/>
              <a:t>work for a long time without requiring review;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75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0216" y="953590"/>
            <a:ext cx="9118549" cy="5612464"/>
          </a:xfrm>
        </p:spPr>
        <p:txBody>
          <a:bodyPr>
            <a:norm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b="1" dirty="0"/>
              <a:t> </a:t>
            </a:r>
            <a:r>
              <a:rPr lang="en-US" sz="2800" dirty="0"/>
              <a:t>Regulations have basic operational issues and the details in the various standards referenced;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sz="2800" dirty="0"/>
              <a:t>The </a:t>
            </a:r>
            <a:r>
              <a:rPr lang="en-US" sz="2800" dirty="0" smtClean="0"/>
              <a:t>building application fees </a:t>
            </a:r>
            <a:r>
              <a:rPr lang="en-US" sz="2800" dirty="0"/>
              <a:t>have been increased to about E5 for every E1000 {E5000 for a E1 Million building};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sz="2800" dirty="0"/>
              <a:t>Units of measurements have been changed to SI units – </a:t>
            </a:r>
            <a:r>
              <a:rPr lang="en-US" sz="2800" dirty="0" err="1"/>
              <a:t>millimetres</a:t>
            </a:r>
            <a:r>
              <a:rPr lang="en-US" sz="2800" dirty="0"/>
              <a:t>, </a:t>
            </a:r>
            <a:r>
              <a:rPr lang="en-US" sz="2800" dirty="0" err="1"/>
              <a:t>centimetres</a:t>
            </a:r>
            <a:r>
              <a:rPr lang="en-US" sz="2800" dirty="0"/>
              <a:t>, </a:t>
            </a:r>
            <a:r>
              <a:rPr lang="en-US" sz="2800" dirty="0" err="1"/>
              <a:t>metres</a:t>
            </a:r>
            <a:r>
              <a:rPr lang="en-US" sz="2800" dirty="0"/>
              <a:t>, </a:t>
            </a:r>
            <a:r>
              <a:rPr lang="en-US" sz="2800" dirty="0" err="1"/>
              <a:t>kilometres</a:t>
            </a:r>
            <a:r>
              <a:rPr lang="en-US" sz="2800" dirty="0"/>
              <a:t>;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sz="2800" dirty="0"/>
              <a:t>Reference to asbestos removed</a:t>
            </a:r>
            <a:r>
              <a:rPr lang="en-US" sz="2800" dirty="0" smtClean="0"/>
              <a:t>;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4328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9886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198" y="1045029"/>
            <a:ext cx="9377761" cy="5344754"/>
          </a:xfrm>
        </p:spPr>
        <p:txBody>
          <a:bodyPr>
            <a:normAutofit/>
          </a:bodyPr>
          <a:lstStyle/>
          <a:p>
            <a:pPr lvl="0"/>
            <a:r>
              <a:rPr lang="en-US" sz="2800" dirty="0"/>
              <a:t>Environment, Energy and insulation requirements included in schedule of act;</a:t>
            </a:r>
          </a:p>
          <a:p>
            <a:pPr lvl="0"/>
            <a:r>
              <a:rPr lang="en-US" sz="2800" dirty="0"/>
              <a:t>Penalties have been stiffened;</a:t>
            </a:r>
          </a:p>
          <a:p>
            <a:pPr lvl="0"/>
            <a:r>
              <a:rPr lang="en-US" sz="2800" dirty="0"/>
              <a:t>Forms for application and notices </a:t>
            </a:r>
            <a:r>
              <a:rPr lang="en-US" sz="2800" dirty="0" smtClean="0"/>
              <a:t>included &amp; improved;</a:t>
            </a:r>
            <a:endParaRPr lang="en-US" sz="2800" dirty="0"/>
          </a:p>
          <a:p>
            <a:pPr lvl="0"/>
            <a:r>
              <a:rPr lang="en-US" sz="2800" dirty="0"/>
              <a:t>Electrification guidelines included;</a:t>
            </a:r>
          </a:p>
          <a:p>
            <a:pPr lvl="0"/>
            <a:r>
              <a:rPr lang="en-US" sz="2800" dirty="0"/>
              <a:t>No drastic changes made to act and regulations as there were no serious operational issues;</a:t>
            </a:r>
          </a:p>
          <a:p>
            <a:pPr lvl="0"/>
            <a:r>
              <a:rPr lang="en-US" sz="2800" dirty="0"/>
              <a:t>Some input from stakeholder still awaited as documents long.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81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86998"/>
          </a:xfrm>
        </p:spPr>
        <p:txBody>
          <a:bodyPr/>
          <a:lstStyle/>
          <a:p>
            <a:r>
              <a:rPr lang="en-US" dirty="0" smtClean="0"/>
              <a:t>Way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800" dirty="0" smtClean="0"/>
              <a:t>Documents provide basis for discussion</a:t>
            </a:r>
          </a:p>
          <a:p>
            <a:r>
              <a:rPr lang="en-US" sz="2800" dirty="0" smtClean="0"/>
              <a:t>Once approved by Committee, respective sections to be referred actors, </a:t>
            </a:r>
            <a:r>
              <a:rPr lang="en-US" sz="2800" dirty="0" err="1" smtClean="0"/>
              <a:t>eg</a:t>
            </a:r>
            <a:r>
              <a:rPr lang="en-US" sz="2800" dirty="0" smtClean="0"/>
              <a:t> SWSC, SEC, SWASA, Fire, etc. for comments</a:t>
            </a:r>
          </a:p>
          <a:p>
            <a:r>
              <a:rPr lang="en-US" sz="2800" dirty="0" smtClean="0"/>
              <a:t>Document long and inputs from stakeholders tend to be limited</a:t>
            </a:r>
          </a:p>
          <a:p>
            <a:r>
              <a:rPr lang="en-US" sz="2800" dirty="0" smtClean="0"/>
              <a:t>Overall no concerns on operational requirements of Act and regulations, so allowed to continue and ensure enabling environment for new technology and other construction related standards</a:t>
            </a:r>
          </a:p>
          <a:p>
            <a:r>
              <a:rPr lang="en-US" sz="2800" dirty="0" smtClean="0"/>
              <a:t>DOCUMENTS REVIEW GUIDANCE…..workshop/retreat/etc.</a:t>
            </a:r>
          </a:p>
          <a:p>
            <a:r>
              <a:rPr lang="en-US" sz="2800" dirty="0" smtClean="0"/>
              <a:t>Ideally review team should read and submit comments, queries…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543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End</a:t>
            </a:r>
            <a:endParaRPr lang="en-US" dirty="0"/>
          </a:p>
        </p:txBody>
      </p:sp>
      <p:pic>
        <p:nvPicPr>
          <p:cNvPr id="5" name="Content Placeholder 4" descr="Report Cover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58"/>
          <a:stretch>
            <a:fillRect/>
          </a:stretch>
        </p:blipFill>
        <p:spPr bwMode="auto">
          <a:xfrm>
            <a:off x="3749040" y="1820955"/>
            <a:ext cx="2730138" cy="46582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227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3802</TotalTime>
  <Words>328</Words>
  <Application>Microsoft Office PowerPoint</Application>
  <PresentationFormat>Custom</PresentationFormat>
  <Paragraphs>31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Facet</vt:lpstr>
      <vt:lpstr>Building and Housing Act 1968 &amp; Regulations Review</vt:lpstr>
      <vt:lpstr>SUMMARY ACTIONS</vt:lpstr>
      <vt:lpstr>PowerPoint Presentation</vt:lpstr>
      <vt:lpstr>PowerPoint Presentation</vt:lpstr>
      <vt:lpstr> </vt:lpstr>
      <vt:lpstr>Way Forward</vt:lpstr>
      <vt:lpstr>The 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Malkerns</dc:title>
  <dc:creator>Churchill Fakudze</dc:creator>
  <cp:lastModifiedBy>ELECTION</cp:lastModifiedBy>
  <cp:revision>19</cp:revision>
  <dcterms:created xsi:type="dcterms:W3CDTF">2016-02-24T08:48:53Z</dcterms:created>
  <dcterms:modified xsi:type="dcterms:W3CDTF">2017-04-07T10:01:44Z</dcterms:modified>
</cp:coreProperties>
</file>