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  <p:sldId id="265" r:id="rId11"/>
    <p:sldId id="277" r:id="rId12"/>
  </p:sldIdLst>
  <p:sldSz cx="9144000" cy="6858000" type="screen4x3"/>
  <p:notesSz cx="6858000" cy="9144000"/>
  <p:defaultTextStyle>
    <a:defPPr>
      <a:defRPr lang="en-Z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025" autoAdjust="0"/>
    <p:restoredTop sz="94660"/>
  </p:normalViewPr>
  <p:slideViewPr>
    <p:cSldViewPr snapToGrid="0">
      <p:cViewPr>
        <p:scale>
          <a:sx n="83" d="100"/>
          <a:sy n="83" d="100"/>
        </p:scale>
        <p:origin x="-354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ZA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PLOT PRICE PAYMENTS CHART</c:v>
                </c:pt>
              </c:strCache>
            </c:strRef>
          </c:tx>
          <c:explosion val="25"/>
          <c:cat>
            <c:strRef>
              <c:f>Sheet1!$A$2:$A$5</c:f>
              <c:strCache>
                <c:ptCount val="4"/>
                <c:pt idx="0">
                  <c:v>100% Outstanding Balance</c:v>
                </c:pt>
                <c:pt idx="1">
                  <c:v>E400 Commitment Fee paid</c:v>
                </c:pt>
                <c:pt idx="2">
                  <c:v>More than E400 paid</c:v>
                </c:pt>
                <c:pt idx="3">
                  <c:v>Fully Paid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785</c:v>
                </c:pt>
                <c:pt idx="1">
                  <c:v>736</c:v>
                </c:pt>
                <c:pt idx="2">
                  <c:v>697</c:v>
                </c:pt>
                <c:pt idx="3">
                  <c:v>354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ZA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PLOT PRICE PAYMENTS CHART</c:v>
                </c:pt>
              </c:strCache>
            </c:strRef>
          </c:tx>
          <c:explosion val="25"/>
          <c:cat>
            <c:strRef>
              <c:f>Sheet1!$A$2:$A$5</c:f>
              <c:strCache>
                <c:ptCount val="4"/>
                <c:pt idx="0">
                  <c:v>100% Outstanding Balance</c:v>
                </c:pt>
                <c:pt idx="1">
                  <c:v>E400 Commitment Fee paid</c:v>
                </c:pt>
                <c:pt idx="2">
                  <c:v>More than E400 paid</c:v>
                </c:pt>
                <c:pt idx="3">
                  <c:v>Fully Paid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202</c:v>
                </c:pt>
                <c:pt idx="1">
                  <c:v>149</c:v>
                </c:pt>
                <c:pt idx="2">
                  <c:v>159</c:v>
                </c:pt>
                <c:pt idx="3">
                  <c:v>75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ZA"/>
  <c:chart>
    <c:title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PLOT PRICE PAYMENTS CHART</c:v>
                </c:pt>
              </c:strCache>
            </c:strRef>
          </c:tx>
          <c:explosion val="25"/>
          <c:cat>
            <c:strRef>
              <c:f>Sheet1!$A$2:$A$5</c:f>
              <c:strCache>
                <c:ptCount val="4"/>
                <c:pt idx="0">
                  <c:v>100% Outstanding Balance</c:v>
                </c:pt>
                <c:pt idx="1">
                  <c:v>E400 Commitment Fee paid</c:v>
                </c:pt>
                <c:pt idx="2">
                  <c:v>More than E400 paid</c:v>
                </c:pt>
                <c:pt idx="3">
                  <c:v>Fully Paid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171</c:v>
                </c:pt>
                <c:pt idx="1">
                  <c:v>212</c:v>
                </c:pt>
                <c:pt idx="2">
                  <c:v>298</c:v>
                </c:pt>
                <c:pt idx="3">
                  <c:v>128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ZA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PLOT PRICE PAYMENTS CHART</c:v>
                </c:pt>
              </c:strCache>
            </c:strRef>
          </c:tx>
          <c:explosion val="25"/>
          <c:cat>
            <c:strRef>
              <c:f>Sheet1!$A$2:$A$5</c:f>
              <c:strCache>
                <c:ptCount val="4"/>
                <c:pt idx="0">
                  <c:v>100% Outstanding Balance</c:v>
                </c:pt>
                <c:pt idx="1">
                  <c:v>E400 Commitment Fee paid</c:v>
                </c:pt>
                <c:pt idx="2">
                  <c:v>More than E400 paid</c:v>
                </c:pt>
                <c:pt idx="3">
                  <c:v>Fully Paid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413</c:v>
                </c:pt>
                <c:pt idx="1">
                  <c:v>375</c:v>
                </c:pt>
                <c:pt idx="2">
                  <c:v>240</c:v>
                </c:pt>
                <c:pt idx="3">
                  <c:v>151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ZA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PLOT PRICE PAYMENTS CHART</c:v>
                </c:pt>
              </c:strCache>
            </c:strRef>
          </c:tx>
          <c:explosion val="25"/>
          <c:cat>
            <c:strRef>
              <c:f>Sheet1!$A$2:$A$5</c:f>
              <c:strCache>
                <c:ptCount val="4"/>
                <c:pt idx="0">
                  <c:v>100% Outstanding Balance</c:v>
                </c:pt>
                <c:pt idx="1">
                  <c:v>E400 Commitment Fee paid</c:v>
                </c:pt>
                <c:pt idx="2">
                  <c:v>More than E400 paid</c:v>
                </c:pt>
                <c:pt idx="3">
                  <c:v>Fully Paid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196</c:v>
                </c:pt>
                <c:pt idx="1">
                  <c:v>46</c:v>
                </c:pt>
                <c:pt idx="2">
                  <c:v>373</c:v>
                </c:pt>
                <c:pt idx="3">
                  <c:v>205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0F22CD-4EEC-44D4-BE51-09AFC60682CE}" type="doc">
      <dgm:prSet loTypeId="urn:microsoft.com/office/officeart/2005/8/layout/chevron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ZA"/>
        </a:p>
      </dgm:t>
    </dgm:pt>
    <dgm:pt modelId="{6DA75A5F-2FD3-44BD-86DF-356BF6E950B2}">
      <dgm:prSet phldrT="[Text]" custT="1"/>
      <dgm:spPr/>
      <dgm:t>
        <a:bodyPr/>
        <a:lstStyle/>
        <a:p>
          <a:endParaRPr lang="en-ZA" sz="1050" b="1" dirty="0" smtClean="0">
            <a:latin typeface="+mn-lt"/>
            <a:cs typeface="Times New Roman" pitchFamily="18" charset="0"/>
          </a:endParaRPr>
        </a:p>
        <a:p>
          <a:r>
            <a:rPr lang="en-ZA" sz="1050" b="1" dirty="0" smtClean="0">
              <a:latin typeface="+mn-lt"/>
              <a:cs typeface="Times New Roman" pitchFamily="18" charset="0"/>
            </a:rPr>
            <a:t>PREPARATION </a:t>
          </a:r>
          <a:r>
            <a:rPr lang="en-ZA" sz="1050" b="1" dirty="0">
              <a:latin typeface="+mn-lt"/>
              <a:cs typeface="Times New Roman" pitchFamily="18" charset="0"/>
            </a:rPr>
            <a:t>OF TOWNSHIP LAYOUT DESIGNS</a:t>
          </a:r>
        </a:p>
      </dgm:t>
    </dgm:pt>
    <dgm:pt modelId="{3985F654-AA33-4F68-9C1C-A9B73CDDADFF}" type="parTrans" cxnId="{68D970CB-CF81-459F-B394-4145DE983C43}">
      <dgm:prSet/>
      <dgm:spPr/>
      <dgm:t>
        <a:bodyPr/>
        <a:lstStyle/>
        <a:p>
          <a:endParaRPr lang="en-ZA"/>
        </a:p>
      </dgm:t>
    </dgm:pt>
    <dgm:pt modelId="{4F450F90-11F0-436F-A635-110B18CFE3FE}" type="sibTrans" cxnId="{68D970CB-CF81-459F-B394-4145DE983C43}">
      <dgm:prSet/>
      <dgm:spPr/>
      <dgm:t>
        <a:bodyPr/>
        <a:lstStyle/>
        <a:p>
          <a:endParaRPr lang="en-ZA"/>
        </a:p>
      </dgm:t>
    </dgm:pt>
    <dgm:pt modelId="{2C61C6C3-8166-4927-B4A5-05C5874B3D90}">
      <dgm:prSet phldrT="[Text]" custT="1"/>
      <dgm:spPr/>
      <dgm:t>
        <a:bodyPr/>
        <a:lstStyle/>
        <a:p>
          <a:r>
            <a:rPr lang="en-ZA" sz="1200" dirty="0">
              <a:latin typeface="+mn-lt"/>
              <a:cs typeface="Times New Roman" pitchFamily="18" charset="0"/>
            </a:rPr>
            <a:t>Consultants are engaged to prepare township layout designs for the communities being upgraded in preparation for submission to the Human Settlements Authority for approval</a:t>
          </a:r>
        </a:p>
      </dgm:t>
    </dgm:pt>
    <dgm:pt modelId="{8F81727D-4295-46D5-A6FA-7F911FE489C1}" type="parTrans" cxnId="{5CF70A13-DCFD-4E82-B48E-D9B80AEBB720}">
      <dgm:prSet/>
      <dgm:spPr/>
      <dgm:t>
        <a:bodyPr/>
        <a:lstStyle/>
        <a:p>
          <a:endParaRPr lang="en-ZA"/>
        </a:p>
      </dgm:t>
    </dgm:pt>
    <dgm:pt modelId="{5B80E1C8-86AE-4925-8503-1C6A65C79ACD}" type="sibTrans" cxnId="{5CF70A13-DCFD-4E82-B48E-D9B80AEBB720}">
      <dgm:prSet/>
      <dgm:spPr/>
      <dgm:t>
        <a:bodyPr/>
        <a:lstStyle/>
        <a:p>
          <a:endParaRPr lang="en-ZA"/>
        </a:p>
      </dgm:t>
    </dgm:pt>
    <dgm:pt modelId="{C6807602-961C-4382-938F-4F68EF5906D5}">
      <dgm:prSet phldrT="[Text]" custT="1"/>
      <dgm:spPr/>
      <dgm:t>
        <a:bodyPr/>
        <a:lstStyle/>
        <a:p>
          <a:r>
            <a:rPr lang="en-ZA" sz="1000" b="1" dirty="0">
              <a:latin typeface="+mn-lt"/>
              <a:cs typeface="Times New Roman" pitchFamily="18" charset="0"/>
            </a:rPr>
            <a:t>SURVEYING AND PEGGING </a:t>
          </a:r>
        </a:p>
      </dgm:t>
    </dgm:pt>
    <dgm:pt modelId="{C73675A7-8CF1-46B6-B8B1-22455680F6F3}" type="parTrans" cxnId="{8C86681C-975D-4EC6-BA0A-B69EFDAAEEC7}">
      <dgm:prSet/>
      <dgm:spPr/>
      <dgm:t>
        <a:bodyPr/>
        <a:lstStyle/>
        <a:p>
          <a:endParaRPr lang="en-ZA"/>
        </a:p>
      </dgm:t>
    </dgm:pt>
    <dgm:pt modelId="{FFF62A7C-68C8-4AFC-B171-3C176E2B0B36}" type="sibTrans" cxnId="{8C86681C-975D-4EC6-BA0A-B69EFDAAEEC7}">
      <dgm:prSet/>
      <dgm:spPr/>
      <dgm:t>
        <a:bodyPr/>
        <a:lstStyle/>
        <a:p>
          <a:endParaRPr lang="en-ZA"/>
        </a:p>
      </dgm:t>
    </dgm:pt>
    <dgm:pt modelId="{29F027FB-C9BC-4475-8400-0DEC935424AB}">
      <dgm:prSet phldrT="[Text]" custT="1"/>
      <dgm:spPr/>
      <dgm:t>
        <a:bodyPr/>
        <a:lstStyle/>
        <a:p>
          <a:r>
            <a:rPr lang="en-ZA" sz="1200" dirty="0">
              <a:latin typeface="+mn-lt"/>
              <a:cs typeface="Times New Roman" pitchFamily="18" charset="0"/>
            </a:rPr>
            <a:t>The surveyor Generals office is engaged to undertake the surveying and pegging of individual plots as per the layout designs</a:t>
          </a:r>
        </a:p>
      </dgm:t>
    </dgm:pt>
    <dgm:pt modelId="{5A8F5760-9686-486A-A91D-E0740CCE05AA}" type="parTrans" cxnId="{230C5580-8BDD-4654-B7BB-9A210BB05F78}">
      <dgm:prSet/>
      <dgm:spPr/>
      <dgm:t>
        <a:bodyPr/>
        <a:lstStyle/>
        <a:p>
          <a:endParaRPr lang="en-ZA"/>
        </a:p>
      </dgm:t>
    </dgm:pt>
    <dgm:pt modelId="{FD15EA7D-CA5E-4CE7-BD42-ABF1D09FE5CF}" type="sibTrans" cxnId="{230C5580-8BDD-4654-B7BB-9A210BB05F78}">
      <dgm:prSet/>
      <dgm:spPr/>
      <dgm:t>
        <a:bodyPr/>
        <a:lstStyle/>
        <a:p>
          <a:endParaRPr lang="en-ZA"/>
        </a:p>
      </dgm:t>
    </dgm:pt>
    <dgm:pt modelId="{832E13F9-F536-4407-8D45-4B54E5EDD05E}">
      <dgm:prSet phldrT="[Text]" custT="1"/>
      <dgm:spPr/>
      <dgm:t>
        <a:bodyPr/>
        <a:lstStyle/>
        <a:p>
          <a:r>
            <a:rPr lang="en-ZA" sz="1050" b="1" dirty="0">
              <a:latin typeface="+mn-lt"/>
              <a:cs typeface="Times New Roman" pitchFamily="18" charset="0"/>
            </a:rPr>
            <a:t>ALLOCATIONS PROCESS</a:t>
          </a:r>
        </a:p>
      </dgm:t>
    </dgm:pt>
    <dgm:pt modelId="{3E01EAA4-317A-430E-92ED-27DD4EB3B60F}" type="parTrans" cxnId="{44507B57-40F0-48C8-88F3-E77F353B0984}">
      <dgm:prSet/>
      <dgm:spPr/>
      <dgm:t>
        <a:bodyPr/>
        <a:lstStyle/>
        <a:p>
          <a:endParaRPr lang="en-ZA"/>
        </a:p>
      </dgm:t>
    </dgm:pt>
    <dgm:pt modelId="{FA7EF915-109D-456A-AB92-E4A2145088ED}" type="sibTrans" cxnId="{44507B57-40F0-48C8-88F3-E77F353B0984}">
      <dgm:prSet/>
      <dgm:spPr/>
      <dgm:t>
        <a:bodyPr/>
        <a:lstStyle/>
        <a:p>
          <a:endParaRPr lang="en-ZA"/>
        </a:p>
      </dgm:t>
    </dgm:pt>
    <dgm:pt modelId="{1CDA6943-3209-4342-AAAD-C68F6DCD677D}">
      <dgm:prSet phldrT="[Text]" custT="1"/>
      <dgm:spPr/>
      <dgm:t>
        <a:bodyPr/>
        <a:lstStyle/>
        <a:p>
          <a:r>
            <a:rPr lang="en-ZA" sz="1200" dirty="0">
              <a:latin typeface="+mn-lt"/>
              <a:cs typeface="Times New Roman" pitchFamily="18" charset="0"/>
            </a:rPr>
            <a:t>Allocation requests are submitted to the Zone Leadership which then forwards the requests to the Allocations Committee for discussion and approval</a:t>
          </a:r>
        </a:p>
      </dgm:t>
    </dgm:pt>
    <dgm:pt modelId="{370705CB-0DAE-41E6-9155-BA75134143D8}" type="parTrans" cxnId="{EF9852D9-8161-4B0C-A3F2-A543B2D711EE}">
      <dgm:prSet/>
      <dgm:spPr/>
      <dgm:t>
        <a:bodyPr/>
        <a:lstStyle/>
        <a:p>
          <a:endParaRPr lang="en-ZA"/>
        </a:p>
      </dgm:t>
    </dgm:pt>
    <dgm:pt modelId="{41B6874F-AF11-4C89-A539-C9F72AF96A72}" type="sibTrans" cxnId="{EF9852D9-8161-4B0C-A3F2-A543B2D711EE}">
      <dgm:prSet/>
      <dgm:spPr/>
      <dgm:t>
        <a:bodyPr/>
        <a:lstStyle/>
        <a:p>
          <a:endParaRPr lang="en-ZA"/>
        </a:p>
      </dgm:t>
    </dgm:pt>
    <dgm:pt modelId="{1F8826DF-53D4-42DA-B7A2-8403497188C3}">
      <dgm:prSet phldrT="[Text]" custT="1"/>
      <dgm:spPr/>
      <dgm:t>
        <a:bodyPr/>
        <a:lstStyle/>
        <a:p>
          <a:r>
            <a:rPr lang="en-ZA" sz="1200" dirty="0">
              <a:latin typeface="+mn-lt"/>
              <a:cs typeface="Times New Roman" pitchFamily="18" charset="0"/>
            </a:rPr>
            <a:t>Allocations lists are advertised in the two newspapers</a:t>
          </a:r>
        </a:p>
      </dgm:t>
    </dgm:pt>
    <dgm:pt modelId="{A1C6F22D-B933-4A31-AC13-4939D7537654}" type="parTrans" cxnId="{D41C4021-5D7B-4B49-99BB-94FE8B815ED9}">
      <dgm:prSet/>
      <dgm:spPr/>
      <dgm:t>
        <a:bodyPr/>
        <a:lstStyle/>
        <a:p>
          <a:endParaRPr lang="en-ZA"/>
        </a:p>
      </dgm:t>
    </dgm:pt>
    <dgm:pt modelId="{CD1A3D76-A9ED-49AB-96A4-EE0413F98A1E}" type="sibTrans" cxnId="{D41C4021-5D7B-4B49-99BB-94FE8B815ED9}">
      <dgm:prSet/>
      <dgm:spPr/>
      <dgm:t>
        <a:bodyPr/>
        <a:lstStyle/>
        <a:p>
          <a:endParaRPr lang="en-ZA"/>
        </a:p>
      </dgm:t>
    </dgm:pt>
    <dgm:pt modelId="{ADCF913D-F615-4D21-BD0B-8FF6F38A3864}">
      <dgm:prSet phldrT="[Text]" custT="1"/>
      <dgm:spPr/>
      <dgm:t>
        <a:bodyPr/>
        <a:lstStyle/>
        <a:p>
          <a:r>
            <a:rPr lang="en-ZA" sz="1200" dirty="0">
              <a:latin typeface="+mn-lt"/>
              <a:cs typeface="Times New Roman" pitchFamily="18" charset="0"/>
            </a:rPr>
            <a:t>Beacon/peg identification exercise</a:t>
          </a:r>
        </a:p>
      </dgm:t>
    </dgm:pt>
    <dgm:pt modelId="{5BAE50F4-BCB3-4422-8090-5C36A480AEAF}" type="parTrans" cxnId="{58F4EB00-5294-44B4-8A88-7143FCB4CD15}">
      <dgm:prSet/>
      <dgm:spPr/>
      <dgm:t>
        <a:bodyPr/>
        <a:lstStyle/>
        <a:p>
          <a:endParaRPr lang="en-ZA"/>
        </a:p>
      </dgm:t>
    </dgm:pt>
    <dgm:pt modelId="{9C2510E7-06A1-459C-B930-2B13BEECEC35}" type="sibTrans" cxnId="{58F4EB00-5294-44B4-8A88-7143FCB4CD15}">
      <dgm:prSet/>
      <dgm:spPr/>
      <dgm:t>
        <a:bodyPr/>
        <a:lstStyle/>
        <a:p>
          <a:endParaRPr lang="en-ZA"/>
        </a:p>
      </dgm:t>
    </dgm:pt>
    <dgm:pt modelId="{BDED8ECF-FAC3-4C9C-9869-AE6AFEC7E0CE}">
      <dgm:prSet phldrT="[Text]" custT="1"/>
      <dgm:spPr/>
      <dgm:t>
        <a:bodyPr/>
        <a:lstStyle/>
        <a:p>
          <a:r>
            <a:rPr lang="en-ZA" sz="1200" dirty="0">
              <a:latin typeface="+mn-lt"/>
              <a:cs typeface="Times New Roman" pitchFamily="18" charset="0"/>
            </a:rPr>
            <a:t>Letters of offer outlining the property details and plot price are drafted and given to those allocated</a:t>
          </a:r>
        </a:p>
      </dgm:t>
    </dgm:pt>
    <dgm:pt modelId="{68B69AD0-7BD8-4635-8E02-70EA1090080E}" type="parTrans" cxnId="{7D94E092-BFDE-4791-8D28-13ECA2CA1EA2}">
      <dgm:prSet/>
      <dgm:spPr/>
      <dgm:t>
        <a:bodyPr/>
        <a:lstStyle/>
        <a:p>
          <a:endParaRPr lang="en-ZA"/>
        </a:p>
      </dgm:t>
    </dgm:pt>
    <dgm:pt modelId="{C4110135-47B6-4CCA-A265-B09797211018}" type="sibTrans" cxnId="{7D94E092-BFDE-4791-8D28-13ECA2CA1EA2}">
      <dgm:prSet/>
      <dgm:spPr/>
      <dgm:t>
        <a:bodyPr/>
        <a:lstStyle/>
        <a:p>
          <a:endParaRPr lang="en-ZA"/>
        </a:p>
      </dgm:t>
    </dgm:pt>
    <dgm:pt modelId="{298EAAF4-23DA-4BE1-A307-E26F94E4D6A2}">
      <dgm:prSet phldrT="[Text]" custT="1"/>
      <dgm:spPr/>
      <dgm:t>
        <a:bodyPr/>
        <a:lstStyle/>
        <a:p>
          <a:r>
            <a:rPr lang="en-ZA" sz="1200" dirty="0">
              <a:latin typeface="+mn-lt"/>
              <a:cs typeface="Times New Roman" pitchFamily="18" charset="0"/>
            </a:rPr>
            <a:t>Infrastructure implementation costs are prepared by the consultant.</a:t>
          </a:r>
        </a:p>
      </dgm:t>
    </dgm:pt>
    <dgm:pt modelId="{B4F90C84-3BD0-48AF-ABB7-DC52C9C97FF1}" type="parTrans" cxnId="{F8808147-CA1F-43F2-A5DD-97E61AB2C638}">
      <dgm:prSet/>
      <dgm:spPr/>
      <dgm:t>
        <a:bodyPr/>
        <a:lstStyle/>
        <a:p>
          <a:endParaRPr lang="en-ZA"/>
        </a:p>
      </dgm:t>
    </dgm:pt>
    <dgm:pt modelId="{21A2426A-6B25-440F-99A6-874A86D3C3C8}" type="sibTrans" cxnId="{F8808147-CA1F-43F2-A5DD-97E61AB2C638}">
      <dgm:prSet/>
      <dgm:spPr/>
      <dgm:t>
        <a:bodyPr/>
        <a:lstStyle/>
        <a:p>
          <a:endParaRPr lang="en-ZA"/>
        </a:p>
      </dgm:t>
    </dgm:pt>
    <dgm:pt modelId="{FA5BB24A-317A-4228-954C-DAFB84AECA69}">
      <dgm:prSet phldrT="[Text]" custT="1"/>
      <dgm:spPr/>
      <dgm:t>
        <a:bodyPr/>
        <a:lstStyle/>
        <a:p>
          <a:r>
            <a:rPr lang="en-ZA" sz="800" dirty="0">
              <a:latin typeface="+mn-lt"/>
              <a:cs typeface="Times New Roman" pitchFamily="18" charset="0"/>
            </a:rPr>
            <a:t>INFRASTRUCTURE COST RECOVERY</a:t>
          </a:r>
        </a:p>
      </dgm:t>
    </dgm:pt>
    <dgm:pt modelId="{AFE33CC3-0CDB-4569-9E6C-8E093E050B92}" type="parTrans" cxnId="{5C0EB532-5289-4A10-AF83-C648717A18E9}">
      <dgm:prSet/>
      <dgm:spPr/>
      <dgm:t>
        <a:bodyPr/>
        <a:lstStyle/>
        <a:p>
          <a:endParaRPr lang="en-ZA"/>
        </a:p>
      </dgm:t>
    </dgm:pt>
    <dgm:pt modelId="{C0CC5FCE-61EA-4FED-8CDE-AFF249AD070F}" type="sibTrans" cxnId="{5C0EB532-5289-4A10-AF83-C648717A18E9}">
      <dgm:prSet/>
      <dgm:spPr/>
      <dgm:t>
        <a:bodyPr/>
        <a:lstStyle/>
        <a:p>
          <a:endParaRPr lang="en-ZA"/>
        </a:p>
      </dgm:t>
    </dgm:pt>
    <dgm:pt modelId="{892C99EA-223F-4F61-B82F-70BFE0D9F9C7}">
      <dgm:prSet phldrT="[Text]" custT="1"/>
      <dgm:spPr/>
      <dgm:t>
        <a:bodyPr/>
        <a:lstStyle/>
        <a:p>
          <a:r>
            <a:rPr lang="en-ZA" sz="1200" dirty="0">
              <a:latin typeface="+mn-lt"/>
              <a:cs typeface="Times New Roman" pitchFamily="18" charset="0"/>
            </a:rPr>
            <a:t>Residents allocated plots are required to repay the plot prices within a period of 60 months/5years</a:t>
          </a:r>
        </a:p>
      </dgm:t>
    </dgm:pt>
    <dgm:pt modelId="{3013A758-9204-44DD-A920-55B77A5EA539}" type="parTrans" cxnId="{3A2316D4-187F-4C42-BFFA-CB9A3D0CBBB1}">
      <dgm:prSet/>
      <dgm:spPr/>
      <dgm:t>
        <a:bodyPr/>
        <a:lstStyle/>
        <a:p>
          <a:endParaRPr lang="en-ZA"/>
        </a:p>
      </dgm:t>
    </dgm:pt>
    <dgm:pt modelId="{F65EA6AC-D612-4342-AAD8-028604D0763F}" type="sibTrans" cxnId="{3A2316D4-187F-4C42-BFFA-CB9A3D0CBBB1}">
      <dgm:prSet/>
      <dgm:spPr/>
      <dgm:t>
        <a:bodyPr/>
        <a:lstStyle/>
        <a:p>
          <a:endParaRPr lang="en-ZA"/>
        </a:p>
      </dgm:t>
    </dgm:pt>
    <dgm:pt modelId="{E373F673-9661-493F-8846-947C0CEA1B1E}">
      <dgm:prSet phldrT="[Text]" custT="1"/>
      <dgm:spPr/>
      <dgm:t>
        <a:bodyPr/>
        <a:lstStyle/>
        <a:p>
          <a:r>
            <a:rPr lang="en-ZA" sz="1200" dirty="0">
              <a:latin typeface="+mn-lt"/>
              <a:cs typeface="Times New Roman" pitchFamily="18" charset="0"/>
            </a:rPr>
            <a:t>Once the plot price is fully paid, the plot owner obtains formal title in the form of a 99 Year Lease Agreement registered at the Deeds Registry Office</a:t>
          </a:r>
        </a:p>
      </dgm:t>
    </dgm:pt>
    <dgm:pt modelId="{6DDB74F1-9F57-4606-A881-DA595294D38B}" type="parTrans" cxnId="{6E314596-2645-4A94-9246-20C4BB48EF8C}">
      <dgm:prSet/>
      <dgm:spPr/>
      <dgm:t>
        <a:bodyPr/>
        <a:lstStyle/>
        <a:p>
          <a:endParaRPr lang="en-ZA"/>
        </a:p>
      </dgm:t>
    </dgm:pt>
    <dgm:pt modelId="{EF2A51FE-90C9-4FAD-A403-04CAA9FD9C68}" type="sibTrans" cxnId="{6E314596-2645-4A94-9246-20C4BB48EF8C}">
      <dgm:prSet/>
      <dgm:spPr/>
      <dgm:t>
        <a:bodyPr/>
        <a:lstStyle/>
        <a:p>
          <a:endParaRPr lang="en-ZA"/>
        </a:p>
      </dgm:t>
    </dgm:pt>
    <dgm:pt modelId="{CF737661-8189-4112-AFAB-68E3DE957317}">
      <dgm:prSet phldrT="[Text]" custT="1"/>
      <dgm:spPr/>
      <dgm:t>
        <a:bodyPr/>
        <a:lstStyle/>
        <a:p>
          <a:r>
            <a:rPr lang="en-ZA" sz="1200" dirty="0">
              <a:latin typeface="+mn-lt"/>
              <a:cs typeface="Times New Roman" pitchFamily="18" charset="0"/>
            </a:rPr>
            <a:t>If plot price is not fully paid within the 60 months, Council should begin implementing a 2% interest charge on the outstanding balance of the plot price</a:t>
          </a:r>
        </a:p>
      </dgm:t>
    </dgm:pt>
    <dgm:pt modelId="{210BB94F-75D3-4262-BF73-636B0C35FDD4}" type="parTrans" cxnId="{73A89AE8-E4CD-4D6B-BEB9-B7553E1AAFE6}">
      <dgm:prSet/>
      <dgm:spPr/>
      <dgm:t>
        <a:bodyPr/>
        <a:lstStyle/>
        <a:p>
          <a:endParaRPr lang="en-ZA"/>
        </a:p>
      </dgm:t>
    </dgm:pt>
    <dgm:pt modelId="{EB9FAEC0-8709-4CB2-9BDF-7AD0FAA63DB8}" type="sibTrans" cxnId="{73A89AE8-E4CD-4D6B-BEB9-B7553E1AAFE6}">
      <dgm:prSet/>
      <dgm:spPr/>
      <dgm:t>
        <a:bodyPr/>
        <a:lstStyle/>
        <a:p>
          <a:endParaRPr lang="en-ZA"/>
        </a:p>
      </dgm:t>
    </dgm:pt>
    <dgm:pt modelId="{625DB182-FB71-499A-B859-865EB0F35FE5}" type="pres">
      <dgm:prSet presAssocID="{2C0F22CD-4EEC-44D4-BE51-09AFC60682C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FF49E1A0-9F16-4FED-A1C5-5A39F2AA3247}" type="pres">
      <dgm:prSet presAssocID="{6DA75A5F-2FD3-44BD-86DF-356BF6E950B2}" presName="composite" presStyleCnt="0"/>
      <dgm:spPr/>
    </dgm:pt>
    <dgm:pt modelId="{89689670-351C-4ACE-A14B-95348D48ED3A}" type="pres">
      <dgm:prSet presAssocID="{6DA75A5F-2FD3-44BD-86DF-356BF6E950B2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4041FC51-9C50-4E79-B39F-F1777234994A}" type="pres">
      <dgm:prSet presAssocID="{6DA75A5F-2FD3-44BD-86DF-356BF6E950B2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6CCBD307-4E11-4463-AC8A-10496C05273F}" type="pres">
      <dgm:prSet presAssocID="{4F450F90-11F0-436F-A635-110B18CFE3FE}" presName="sp" presStyleCnt="0"/>
      <dgm:spPr/>
    </dgm:pt>
    <dgm:pt modelId="{108AEB18-4428-4374-8D5A-ACA406EA37D7}" type="pres">
      <dgm:prSet presAssocID="{C6807602-961C-4382-938F-4F68EF5906D5}" presName="composite" presStyleCnt="0"/>
      <dgm:spPr/>
    </dgm:pt>
    <dgm:pt modelId="{E7C5680F-21DA-47DF-914A-534D1A93BE0A}" type="pres">
      <dgm:prSet presAssocID="{C6807602-961C-4382-938F-4F68EF5906D5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CB26C8D8-7F5F-4DF0-915E-02ABD9B48511}" type="pres">
      <dgm:prSet presAssocID="{C6807602-961C-4382-938F-4F68EF5906D5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C887D908-2644-43E1-99DF-70D6B3D5F4E9}" type="pres">
      <dgm:prSet presAssocID="{FFF62A7C-68C8-4AFC-B171-3C176E2B0B36}" presName="sp" presStyleCnt="0"/>
      <dgm:spPr/>
    </dgm:pt>
    <dgm:pt modelId="{6F045EE3-020B-4319-81B0-C1F255AF8BEA}" type="pres">
      <dgm:prSet presAssocID="{832E13F9-F536-4407-8D45-4B54E5EDD05E}" presName="composite" presStyleCnt="0"/>
      <dgm:spPr/>
    </dgm:pt>
    <dgm:pt modelId="{A204881C-1C50-40C7-B39A-E94BA9DA71D2}" type="pres">
      <dgm:prSet presAssocID="{832E13F9-F536-4407-8D45-4B54E5EDD05E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D4A09D56-741E-44C1-9022-6910ACF79150}" type="pres">
      <dgm:prSet presAssocID="{832E13F9-F536-4407-8D45-4B54E5EDD05E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611A7887-72F2-4A06-ABD6-C6DB7B8D2E05}" type="pres">
      <dgm:prSet presAssocID="{FA7EF915-109D-456A-AB92-E4A2145088ED}" presName="sp" presStyleCnt="0"/>
      <dgm:spPr/>
    </dgm:pt>
    <dgm:pt modelId="{2B08F864-F02F-461F-B268-CE6125C1D325}" type="pres">
      <dgm:prSet presAssocID="{FA5BB24A-317A-4228-954C-DAFB84AECA69}" presName="composite" presStyleCnt="0"/>
      <dgm:spPr/>
    </dgm:pt>
    <dgm:pt modelId="{0ED06E1E-9DA4-49B0-9C4D-0A3550271A29}" type="pres">
      <dgm:prSet presAssocID="{FA5BB24A-317A-4228-954C-DAFB84AECA69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FC3ABEB3-505F-4DBB-A006-47A302ED427E}" type="pres">
      <dgm:prSet presAssocID="{FA5BB24A-317A-4228-954C-DAFB84AECA69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FB5B076B-270E-44F3-8C6F-BB7FF4FCB391}" type="presOf" srcId="{1F8826DF-53D4-42DA-B7A2-8403497188C3}" destId="{D4A09D56-741E-44C1-9022-6910ACF79150}" srcOrd="0" destOrd="1" presId="urn:microsoft.com/office/officeart/2005/8/layout/chevron2"/>
    <dgm:cxn modelId="{66AC4579-82C6-44F3-AAFB-2E9879CAE5F4}" type="presOf" srcId="{FA5BB24A-317A-4228-954C-DAFB84AECA69}" destId="{0ED06E1E-9DA4-49B0-9C4D-0A3550271A29}" srcOrd="0" destOrd="0" presId="urn:microsoft.com/office/officeart/2005/8/layout/chevron2"/>
    <dgm:cxn modelId="{6CCF116E-5676-4DB1-A2A1-5CD6DDA37D8B}" type="presOf" srcId="{892C99EA-223F-4F61-B82F-70BFE0D9F9C7}" destId="{FC3ABEB3-505F-4DBB-A006-47A302ED427E}" srcOrd="0" destOrd="0" presId="urn:microsoft.com/office/officeart/2005/8/layout/chevron2"/>
    <dgm:cxn modelId="{58F4EB00-5294-44B4-8A88-7143FCB4CD15}" srcId="{832E13F9-F536-4407-8D45-4B54E5EDD05E}" destId="{ADCF913D-F615-4D21-BD0B-8FF6F38A3864}" srcOrd="2" destOrd="0" parTransId="{5BAE50F4-BCB3-4422-8090-5C36A480AEAF}" sibTransId="{9C2510E7-06A1-459C-B930-2B13BEECEC35}"/>
    <dgm:cxn modelId="{230C5580-8BDD-4654-B7BB-9A210BB05F78}" srcId="{C6807602-961C-4382-938F-4F68EF5906D5}" destId="{29F027FB-C9BC-4475-8400-0DEC935424AB}" srcOrd="0" destOrd="0" parTransId="{5A8F5760-9686-486A-A91D-E0740CCE05AA}" sibTransId="{FD15EA7D-CA5E-4CE7-BD42-ABF1D09FE5CF}"/>
    <dgm:cxn modelId="{948FA236-2C1A-4A69-9C95-C8B795DFC094}" type="presOf" srcId="{E373F673-9661-493F-8846-947C0CEA1B1E}" destId="{FC3ABEB3-505F-4DBB-A006-47A302ED427E}" srcOrd="0" destOrd="1" presId="urn:microsoft.com/office/officeart/2005/8/layout/chevron2"/>
    <dgm:cxn modelId="{CDC820A1-6A01-41E6-84F6-9C62F0E2A1A7}" type="presOf" srcId="{C6807602-961C-4382-938F-4F68EF5906D5}" destId="{E7C5680F-21DA-47DF-914A-534D1A93BE0A}" srcOrd="0" destOrd="0" presId="urn:microsoft.com/office/officeart/2005/8/layout/chevron2"/>
    <dgm:cxn modelId="{8C86681C-975D-4EC6-BA0A-B69EFDAAEEC7}" srcId="{2C0F22CD-4EEC-44D4-BE51-09AFC60682CE}" destId="{C6807602-961C-4382-938F-4F68EF5906D5}" srcOrd="1" destOrd="0" parTransId="{C73675A7-8CF1-46B6-B8B1-22455680F6F3}" sibTransId="{FFF62A7C-68C8-4AFC-B171-3C176E2B0B36}"/>
    <dgm:cxn modelId="{68D970CB-CF81-459F-B394-4145DE983C43}" srcId="{2C0F22CD-4EEC-44D4-BE51-09AFC60682CE}" destId="{6DA75A5F-2FD3-44BD-86DF-356BF6E950B2}" srcOrd="0" destOrd="0" parTransId="{3985F654-AA33-4F68-9C1C-A9B73CDDADFF}" sibTransId="{4F450F90-11F0-436F-A635-110B18CFE3FE}"/>
    <dgm:cxn modelId="{4AB2AE27-31D1-4479-9C12-35C21F29212F}" type="presOf" srcId="{CF737661-8189-4112-AFAB-68E3DE957317}" destId="{FC3ABEB3-505F-4DBB-A006-47A302ED427E}" srcOrd="0" destOrd="2" presId="urn:microsoft.com/office/officeart/2005/8/layout/chevron2"/>
    <dgm:cxn modelId="{73A89AE8-E4CD-4D6B-BEB9-B7553E1AAFE6}" srcId="{FA5BB24A-317A-4228-954C-DAFB84AECA69}" destId="{CF737661-8189-4112-AFAB-68E3DE957317}" srcOrd="2" destOrd="0" parTransId="{210BB94F-75D3-4262-BF73-636B0C35FDD4}" sibTransId="{EB9FAEC0-8709-4CB2-9BDF-7AD0FAA63DB8}"/>
    <dgm:cxn modelId="{6E314596-2645-4A94-9246-20C4BB48EF8C}" srcId="{FA5BB24A-317A-4228-954C-DAFB84AECA69}" destId="{E373F673-9661-493F-8846-947C0CEA1B1E}" srcOrd="1" destOrd="0" parTransId="{6DDB74F1-9F57-4606-A881-DA595294D38B}" sibTransId="{EF2A51FE-90C9-4FAD-A403-04CAA9FD9C68}"/>
    <dgm:cxn modelId="{CA886729-0D3F-4C64-B8F5-DBF3C4A96543}" type="presOf" srcId="{2C0F22CD-4EEC-44D4-BE51-09AFC60682CE}" destId="{625DB182-FB71-499A-B859-865EB0F35FE5}" srcOrd="0" destOrd="0" presId="urn:microsoft.com/office/officeart/2005/8/layout/chevron2"/>
    <dgm:cxn modelId="{90AED8BD-DD3B-43AC-B129-956506E6AEFB}" type="presOf" srcId="{832E13F9-F536-4407-8D45-4B54E5EDD05E}" destId="{A204881C-1C50-40C7-B39A-E94BA9DA71D2}" srcOrd="0" destOrd="0" presId="urn:microsoft.com/office/officeart/2005/8/layout/chevron2"/>
    <dgm:cxn modelId="{2D69CE08-9139-466C-ADA3-5FEB0435ED0E}" type="presOf" srcId="{29F027FB-C9BC-4475-8400-0DEC935424AB}" destId="{CB26C8D8-7F5F-4DF0-915E-02ABD9B48511}" srcOrd="0" destOrd="0" presId="urn:microsoft.com/office/officeart/2005/8/layout/chevron2"/>
    <dgm:cxn modelId="{403FBB3F-3D17-4A14-9809-08E1DC448E56}" type="presOf" srcId="{ADCF913D-F615-4D21-BD0B-8FF6F38A3864}" destId="{D4A09D56-741E-44C1-9022-6910ACF79150}" srcOrd="0" destOrd="2" presId="urn:microsoft.com/office/officeart/2005/8/layout/chevron2"/>
    <dgm:cxn modelId="{83F325E4-B489-4249-A808-152E8ACD27D4}" type="presOf" srcId="{BDED8ECF-FAC3-4C9C-9869-AE6AFEC7E0CE}" destId="{D4A09D56-741E-44C1-9022-6910ACF79150}" srcOrd="0" destOrd="3" presId="urn:microsoft.com/office/officeart/2005/8/layout/chevron2"/>
    <dgm:cxn modelId="{5C0EB532-5289-4A10-AF83-C648717A18E9}" srcId="{2C0F22CD-4EEC-44D4-BE51-09AFC60682CE}" destId="{FA5BB24A-317A-4228-954C-DAFB84AECA69}" srcOrd="3" destOrd="0" parTransId="{AFE33CC3-0CDB-4569-9E6C-8E093E050B92}" sibTransId="{C0CC5FCE-61EA-4FED-8CDE-AFF249AD070F}"/>
    <dgm:cxn modelId="{38274702-6CDB-4804-A08F-787DAD319591}" type="presOf" srcId="{1CDA6943-3209-4342-AAAD-C68F6DCD677D}" destId="{D4A09D56-741E-44C1-9022-6910ACF79150}" srcOrd="0" destOrd="0" presId="urn:microsoft.com/office/officeart/2005/8/layout/chevron2"/>
    <dgm:cxn modelId="{3A2316D4-187F-4C42-BFFA-CB9A3D0CBBB1}" srcId="{FA5BB24A-317A-4228-954C-DAFB84AECA69}" destId="{892C99EA-223F-4F61-B82F-70BFE0D9F9C7}" srcOrd="0" destOrd="0" parTransId="{3013A758-9204-44DD-A920-55B77A5EA539}" sibTransId="{F65EA6AC-D612-4342-AAD8-028604D0763F}"/>
    <dgm:cxn modelId="{EF9852D9-8161-4B0C-A3F2-A543B2D711EE}" srcId="{832E13F9-F536-4407-8D45-4B54E5EDD05E}" destId="{1CDA6943-3209-4342-AAAD-C68F6DCD677D}" srcOrd="0" destOrd="0" parTransId="{370705CB-0DAE-41E6-9155-BA75134143D8}" sibTransId="{41B6874F-AF11-4C89-A539-C9F72AF96A72}"/>
    <dgm:cxn modelId="{C95F6F6F-97F1-4A98-AE94-EADD5F14E4A3}" type="presOf" srcId="{6DA75A5F-2FD3-44BD-86DF-356BF6E950B2}" destId="{89689670-351C-4ACE-A14B-95348D48ED3A}" srcOrd="0" destOrd="0" presId="urn:microsoft.com/office/officeart/2005/8/layout/chevron2"/>
    <dgm:cxn modelId="{F8808147-CA1F-43F2-A5DD-97E61AB2C638}" srcId="{6DA75A5F-2FD3-44BD-86DF-356BF6E950B2}" destId="{298EAAF4-23DA-4BE1-A307-E26F94E4D6A2}" srcOrd="1" destOrd="0" parTransId="{B4F90C84-3BD0-48AF-ABB7-DC52C9C97FF1}" sibTransId="{21A2426A-6B25-440F-99A6-874A86D3C3C8}"/>
    <dgm:cxn modelId="{D41C4021-5D7B-4B49-99BB-94FE8B815ED9}" srcId="{832E13F9-F536-4407-8D45-4B54E5EDD05E}" destId="{1F8826DF-53D4-42DA-B7A2-8403497188C3}" srcOrd="1" destOrd="0" parTransId="{A1C6F22D-B933-4A31-AC13-4939D7537654}" sibTransId="{CD1A3D76-A9ED-49AB-96A4-EE0413F98A1E}"/>
    <dgm:cxn modelId="{5CF70A13-DCFD-4E82-B48E-D9B80AEBB720}" srcId="{6DA75A5F-2FD3-44BD-86DF-356BF6E950B2}" destId="{2C61C6C3-8166-4927-B4A5-05C5874B3D90}" srcOrd="0" destOrd="0" parTransId="{8F81727D-4295-46D5-A6FA-7F911FE489C1}" sibTransId="{5B80E1C8-86AE-4925-8503-1C6A65C79ACD}"/>
    <dgm:cxn modelId="{02DDA307-0905-4900-9556-DC94724C8BE5}" type="presOf" srcId="{298EAAF4-23DA-4BE1-A307-E26F94E4D6A2}" destId="{4041FC51-9C50-4E79-B39F-F1777234994A}" srcOrd="0" destOrd="1" presId="urn:microsoft.com/office/officeart/2005/8/layout/chevron2"/>
    <dgm:cxn modelId="{44507B57-40F0-48C8-88F3-E77F353B0984}" srcId="{2C0F22CD-4EEC-44D4-BE51-09AFC60682CE}" destId="{832E13F9-F536-4407-8D45-4B54E5EDD05E}" srcOrd="2" destOrd="0" parTransId="{3E01EAA4-317A-430E-92ED-27DD4EB3B60F}" sibTransId="{FA7EF915-109D-456A-AB92-E4A2145088ED}"/>
    <dgm:cxn modelId="{7D94E092-BFDE-4791-8D28-13ECA2CA1EA2}" srcId="{832E13F9-F536-4407-8D45-4B54E5EDD05E}" destId="{BDED8ECF-FAC3-4C9C-9869-AE6AFEC7E0CE}" srcOrd="3" destOrd="0" parTransId="{68B69AD0-7BD8-4635-8E02-70EA1090080E}" sibTransId="{C4110135-47B6-4CCA-A265-B09797211018}"/>
    <dgm:cxn modelId="{D04270BB-8825-4287-843E-CC3EE8B0FDCE}" type="presOf" srcId="{2C61C6C3-8166-4927-B4A5-05C5874B3D90}" destId="{4041FC51-9C50-4E79-B39F-F1777234994A}" srcOrd="0" destOrd="0" presId="urn:microsoft.com/office/officeart/2005/8/layout/chevron2"/>
    <dgm:cxn modelId="{30EC0074-7B2C-43C2-B2B6-587C87900B7B}" type="presParOf" srcId="{625DB182-FB71-499A-B859-865EB0F35FE5}" destId="{FF49E1A0-9F16-4FED-A1C5-5A39F2AA3247}" srcOrd="0" destOrd="0" presId="urn:microsoft.com/office/officeart/2005/8/layout/chevron2"/>
    <dgm:cxn modelId="{E77F99D3-84FA-48D9-90AE-197937D7F157}" type="presParOf" srcId="{FF49E1A0-9F16-4FED-A1C5-5A39F2AA3247}" destId="{89689670-351C-4ACE-A14B-95348D48ED3A}" srcOrd="0" destOrd="0" presId="urn:microsoft.com/office/officeart/2005/8/layout/chevron2"/>
    <dgm:cxn modelId="{9C9BD8EE-70E1-42E1-B6DF-287FFC39DFA5}" type="presParOf" srcId="{FF49E1A0-9F16-4FED-A1C5-5A39F2AA3247}" destId="{4041FC51-9C50-4E79-B39F-F1777234994A}" srcOrd="1" destOrd="0" presId="urn:microsoft.com/office/officeart/2005/8/layout/chevron2"/>
    <dgm:cxn modelId="{990A1588-B5DB-408D-9193-AD46BC2124D9}" type="presParOf" srcId="{625DB182-FB71-499A-B859-865EB0F35FE5}" destId="{6CCBD307-4E11-4463-AC8A-10496C05273F}" srcOrd="1" destOrd="0" presId="urn:microsoft.com/office/officeart/2005/8/layout/chevron2"/>
    <dgm:cxn modelId="{3E8F8E07-2CF4-4BF5-878E-0EA0D3221831}" type="presParOf" srcId="{625DB182-FB71-499A-B859-865EB0F35FE5}" destId="{108AEB18-4428-4374-8D5A-ACA406EA37D7}" srcOrd="2" destOrd="0" presId="urn:microsoft.com/office/officeart/2005/8/layout/chevron2"/>
    <dgm:cxn modelId="{4DBE4E2F-869A-4563-9C9B-BA60C6A775FE}" type="presParOf" srcId="{108AEB18-4428-4374-8D5A-ACA406EA37D7}" destId="{E7C5680F-21DA-47DF-914A-534D1A93BE0A}" srcOrd="0" destOrd="0" presId="urn:microsoft.com/office/officeart/2005/8/layout/chevron2"/>
    <dgm:cxn modelId="{188BA485-1D33-4970-9602-94C4C50E3BA8}" type="presParOf" srcId="{108AEB18-4428-4374-8D5A-ACA406EA37D7}" destId="{CB26C8D8-7F5F-4DF0-915E-02ABD9B48511}" srcOrd="1" destOrd="0" presId="urn:microsoft.com/office/officeart/2005/8/layout/chevron2"/>
    <dgm:cxn modelId="{9FFACA12-3C94-460E-9B75-DBF800A418A0}" type="presParOf" srcId="{625DB182-FB71-499A-B859-865EB0F35FE5}" destId="{C887D908-2644-43E1-99DF-70D6B3D5F4E9}" srcOrd="3" destOrd="0" presId="urn:microsoft.com/office/officeart/2005/8/layout/chevron2"/>
    <dgm:cxn modelId="{0787A42E-E9C2-444D-AF75-61F898559964}" type="presParOf" srcId="{625DB182-FB71-499A-B859-865EB0F35FE5}" destId="{6F045EE3-020B-4319-81B0-C1F255AF8BEA}" srcOrd="4" destOrd="0" presId="urn:microsoft.com/office/officeart/2005/8/layout/chevron2"/>
    <dgm:cxn modelId="{044C813F-9D48-4796-93C2-E91397FEBC97}" type="presParOf" srcId="{6F045EE3-020B-4319-81B0-C1F255AF8BEA}" destId="{A204881C-1C50-40C7-B39A-E94BA9DA71D2}" srcOrd="0" destOrd="0" presId="urn:microsoft.com/office/officeart/2005/8/layout/chevron2"/>
    <dgm:cxn modelId="{F6DB8C5A-ED86-4E41-8702-8D50D4126855}" type="presParOf" srcId="{6F045EE3-020B-4319-81B0-C1F255AF8BEA}" destId="{D4A09D56-741E-44C1-9022-6910ACF79150}" srcOrd="1" destOrd="0" presId="urn:microsoft.com/office/officeart/2005/8/layout/chevron2"/>
    <dgm:cxn modelId="{BEFAC9BB-0725-4059-B639-52189F54A697}" type="presParOf" srcId="{625DB182-FB71-499A-B859-865EB0F35FE5}" destId="{611A7887-72F2-4A06-ABD6-C6DB7B8D2E05}" srcOrd="5" destOrd="0" presId="urn:microsoft.com/office/officeart/2005/8/layout/chevron2"/>
    <dgm:cxn modelId="{F6D2822B-2823-46C2-82E5-2519EED6E0A7}" type="presParOf" srcId="{625DB182-FB71-499A-B859-865EB0F35FE5}" destId="{2B08F864-F02F-461F-B268-CE6125C1D325}" srcOrd="6" destOrd="0" presId="urn:microsoft.com/office/officeart/2005/8/layout/chevron2"/>
    <dgm:cxn modelId="{B81C4A2D-87F4-4F0C-AE2F-C4362E93D2D6}" type="presParOf" srcId="{2B08F864-F02F-461F-B268-CE6125C1D325}" destId="{0ED06E1E-9DA4-49B0-9C4D-0A3550271A29}" srcOrd="0" destOrd="0" presId="urn:microsoft.com/office/officeart/2005/8/layout/chevron2"/>
    <dgm:cxn modelId="{E61B7A68-4556-4C94-AB37-E4EFBA1ED432}" type="presParOf" srcId="{2B08F864-F02F-461F-B268-CE6125C1D325}" destId="{FC3ABEB3-505F-4DBB-A006-47A302ED427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689670-351C-4ACE-A14B-95348D48ED3A}">
      <dsp:nvSpPr>
        <dsp:cNvPr id="0" name=""/>
        <dsp:cNvSpPr/>
      </dsp:nvSpPr>
      <dsp:spPr>
        <a:xfrm rot="5400000">
          <a:off x="-219290" y="226428"/>
          <a:ext cx="1461933" cy="1023353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ZA" sz="1050" b="1" kern="1200" dirty="0" smtClean="0">
            <a:latin typeface="+mn-lt"/>
            <a:cs typeface="Times New Roman" pitchFamily="18" charset="0"/>
          </a:endParaRP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050" b="1" kern="1200" dirty="0" smtClean="0">
              <a:latin typeface="+mn-lt"/>
              <a:cs typeface="Times New Roman" pitchFamily="18" charset="0"/>
            </a:rPr>
            <a:t>PREPARATION </a:t>
          </a:r>
          <a:r>
            <a:rPr lang="en-ZA" sz="1050" b="1" kern="1200" dirty="0">
              <a:latin typeface="+mn-lt"/>
              <a:cs typeface="Times New Roman" pitchFamily="18" charset="0"/>
            </a:rPr>
            <a:t>OF TOWNSHIP LAYOUT DESIGNS</a:t>
          </a:r>
        </a:p>
      </dsp:txBody>
      <dsp:txXfrm rot="-5400000">
        <a:off x="1" y="518815"/>
        <a:ext cx="1023353" cy="438580"/>
      </dsp:txXfrm>
    </dsp:sp>
    <dsp:sp modelId="{4041FC51-9C50-4E79-B39F-F1777234994A}">
      <dsp:nvSpPr>
        <dsp:cNvPr id="0" name=""/>
        <dsp:cNvSpPr/>
      </dsp:nvSpPr>
      <dsp:spPr>
        <a:xfrm rot="5400000">
          <a:off x="4037426" y="-3006933"/>
          <a:ext cx="950756" cy="697890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200" kern="1200" dirty="0">
              <a:latin typeface="+mn-lt"/>
              <a:cs typeface="Times New Roman" pitchFamily="18" charset="0"/>
            </a:rPr>
            <a:t>Consultants are engaged to prepare township layout designs for the communities being upgraded in preparation for submission to the Human Settlements Authority for approval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200" kern="1200" dirty="0">
              <a:latin typeface="+mn-lt"/>
              <a:cs typeface="Times New Roman" pitchFamily="18" charset="0"/>
            </a:rPr>
            <a:t>Infrastructure implementation costs are prepared by the consultant.</a:t>
          </a:r>
        </a:p>
      </dsp:txBody>
      <dsp:txXfrm rot="-5400000">
        <a:off x="1023354" y="53551"/>
        <a:ext cx="6932489" cy="857932"/>
      </dsp:txXfrm>
    </dsp:sp>
    <dsp:sp modelId="{E7C5680F-21DA-47DF-914A-534D1A93BE0A}">
      <dsp:nvSpPr>
        <dsp:cNvPr id="0" name=""/>
        <dsp:cNvSpPr/>
      </dsp:nvSpPr>
      <dsp:spPr>
        <a:xfrm rot="5400000">
          <a:off x="-219290" y="1544121"/>
          <a:ext cx="1461933" cy="1023353"/>
        </a:xfrm>
        <a:prstGeom prst="chevron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accent4">
              <a:hueOff val="3465231"/>
              <a:satOff val="-15989"/>
              <a:lumOff val="58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000" b="1" kern="1200" dirty="0">
              <a:latin typeface="+mn-lt"/>
              <a:cs typeface="Times New Roman" pitchFamily="18" charset="0"/>
            </a:rPr>
            <a:t>SURVEYING AND PEGGING </a:t>
          </a:r>
        </a:p>
      </dsp:txBody>
      <dsp:txXfrm rot="-5400000">
        <a:off x="1" y="1836508"/>
        <a:ext cx="1023353" cy="438580"/>
      </dsp:txXfrm>
    </dsp:sp>
    <dsp:sp modelId="{CB26C8D8-7F5F-4DF0-915E-02ABD9B48511}">
      <dsp:nvSpPr>
        <dsp:cNvPr id="0" name=""/>
        <dsp:cNvSpPr/>
      </dsp:nvSpPr>
      <dsp:spPr>
        <a:xfrm rot="5400000">
          <a:off x="4037675" y="-1689491"/>
          <a:ext cx="950256" cy="697890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3465231"/>
              <a:satOff val="-15989"/>
              <a:lumOff val="58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200" kern="1200" dirty="0">
              <a:latin typeface="+mn-lt"/>
              <a:cs typeface="Times New Roman" pitchFamily="18" charset="0"/>
            </a:rPr>
            <a:t>The surveyor Generals office is engaged to undertake the surveying and pegging of individual plots as per the layout designs</a:t>
          </a:r>
        </a:p>
      </dsp:txBody>
      <dsp:txXfrm rot="-5400000">
        <a:off x="1023353" y="1371219"/>
        <a:ext cx="6932513" cy="857480"/>
      </dsp:txXfrm>
    </dsp:sp>
    <dsp:sp modelId="{A204881C-1C50-40C7-B39A-E94BA9DA71D2}">
      <dsp:nvSpPr>
        <dsp:cNvPr id="0" name=""/>
        <dsp:cNvSpPr/>
      </dsp:nvSpPr>
      <dsp:spPr>
        <a:xfrm rot="5400000">
          <a:off x="-219290" y="2861813"/>
          <a:ext cx="1461933" cy="1023353"/>
        </a:xfrm>
        <a:prstGeom prst="chevron">
          <a:avLst/>
        </a:prstGeom>
        <a:solidFill>
          <a:schemeClr val="accent4">
            <a:hueOff val="6930462"/>
            <a:satOff val="-31979"/>
            <a:lumOff val="1177"/>
            <a:alphaOff val="0"/>
          </a:schemeClr>
        </a:solidFill>
        <a:ln w="12700" cap="flat" cmpd="sng" algn="ctr">
          <a:solidFill>
            <a:schemeClr val="accent4">
              <a:hueOff val="6930462"/>
              <a:satOff val="-31979"/>
              <a:lumOff val="11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050" b="1" kern="1200" dirty="0">
              <a:latin typeface="+mn-lt"/>
              <a:cs typeface="Times New Roman" pitchFamily="18" charset="0"/>
            </a:rPr>
            <a:t>ALLOCATIONS PROCESS</a:t>
          </a:r>
        </a:p>
      </dsp:txBody>
      <dsp:txXfrm rot="-5400000">
        <a:off x="1" y="3154200"/>
        <a:ext cx="1023353" cy="438580"/>
      </dsp:txXfrm>
    </dsp:sp>
    <dsp:sp modelId="{D4A09D56-741E-44C1-9022-6910ACF79150}">
      <dsp:nvSpPr>
        <dsp:cNvPr id="0" name=""/>
        <dsp:cNvSpPr/>
      </dsp:nvSpPr>
      <dsp:spPr>
        <a:xfrm rot="5400000">
          <a:off x="4037675" y="-371798"/>
          <a:ext cx="950256" cy="697890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6930462"/>
              <a:satOff val="-31979"/>
              <a:lumOff val="11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200" kern="1200" dirty="0">
              <a:latin typeface="+mn-lt"/>
              <a:cs typeface="Times New Roman" pitchFamily="18" charset="0"/>
            </a:rPr>
            <a:t>Allocation requests are submitted to the Zone Leadership which then forwards the requests to the Allocations Committee for discussion and approval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200" kern="1200" dirty="0">
              <a:latin typeface="+mn-lt"/>
              <a:cs typeface="Times New Roman" pitchFamily="18" charset="0"/>
            </a:rPr>
            <a:t>Allocations lists are advertised in the two newspapers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200" kern="1200" dirty="0">
              <a:latin typeface="+mn-lt"/>
              <a:cs typeface="Times New Roman" pitchFamily="18" charset="0"/>
            </a:rPr>
            <a:t>Beacon/peg identification exercise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200" kern="1200" dirty="0">
              <a:latin typeface="+mn-lt"/>
              <a:cs typeface="Times New Roman" pitchFamily="18" charset="0"/>
            </a:rPr>
            <a:t>Letters of offer outlining the property details and plot price are drafted and given to those allocated</a:t>
          </a:r>
        </a:p>
      </dsp:txBody>
      <dsp:txXfrm rot="-5400000">
        <a:off x="1023353" y="2688912"/>
        <a:ext cx="6932513" cy="857480"/>
      </dsp:txXfrm>
    </dsp:sp>
    <dsp:sp modelId="{0ED06E1E-9DA4-49B0-9C4D-0A3550271A29}">
      <dsp:nvSpPr>
        <dsp:cNvPr id="0" name=""/>
        <dsp:cNvSpPr/>
      </dsp:nvSpPr>
      <dsp:spPr>
        <a:xfrm rot="5400000">
          <a:off x="-219290" y="4179505"/>
          <a:ext cx="1461933" cy="1023353"/>
        </a:xfrm>
        <a:prstGeom prst="chevron">
          <a:avLst/>
        </a:prstGeom>
        <a:solidFill>
          <a:schemeClr val="accent4">
            <a:hueOff val="10395693"/>
            <a:satOff val="-47968"/>
            <a:lumOff val="1765"/>
            <a:alphaOff val="0"/>
          </a:schemeClr>
        </a:solidFill>
        <a:ln w="12700" cap="flat" cmpd="sng" algn="ctr">
          <a:solidFill>
            <a:schemeClr val="accent4">
              <a:hueOff val="10395693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800" kern="1200" dirty="0">
              <a:latin typeface="+mn-lt"/>
              <a:cs typeface="Times New Roman" pitchFamily="18" charset="0"/>
            </a:rPr>
            <a:t>INFRASTRUCTURE COST RECOVERY</a:t>
          </a:r>
        </a:p>
      </dsp:txBody>
      <dsp:txXfrm rot="-5400000">
        <a:off x="1" y="4471892"/>
        <a:ext cx="1023353" cy="438580"/>
      </dsp:txXfrm>
    </dsp:sp>
    <dsp:sp modelId="{FC3ABEB3-505F-4DBB-A006-47A302ED427E}">
      <dsp:nvSpPr>
        <dsp:cNvPr id="0" name=""/>
        <dsp:cNvSpPr/>
      </dsp:nvSpPr>
      <dsp:spPr>
        <a:xfrm rot="5400000">
          <a:off x="4037675" y="945893"/>
          <a:ext cx="950256" cy="697890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0395693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200" kern="1200" dirty="0">
              <a:latin typeface="+mn-lt"/>
              <a:cs typeface="Times New Roman" pitchFamily="18" charset="0"/>
            </a:rPr>
            <a:t>Residents allocated plots are required to repay the plot prices within a period of 60 months/5years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200" kern="1200" dirty="0">
              <a:latin typeface="+mn-lt"/>
              <a:cs typeface="Times New Roman" pitchFamily="18" charset="0"/>
            </a:rPr>
            <a:t>Once the plot price is fully paid, the plot owner obtains formal title in the form of a 99 Year Lease Agreement registered at the Deeds Registry Office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200" kern="1200" dirty="0">
              <a:latin typeface="+mn-lt"/>
              <a:cs typeface="Times New Roman" pitchFamily="18" charset="0"/>
            </a:rPr>
            <a:t>If plot price is not fully paid within the 60 months, Council should begin implementing a 2% interest charge on the outstanding balance of the plot price</a:t>
          </a:r>
        </a:p>
      </dsp:txBody>
      <dsp:txXfrm rot="-5400000">
        <a:off x="1023353" y="4006603"/>
        <a:ext cx="6932513" cy="8574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362280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305053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632982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8400178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4905505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Text, and Content">
    <p:bg>
      <p:bgPr>
        <a:blipFill dpi="0" rotWithShape="0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749845460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206279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94361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758103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838842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012678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647365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630665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721823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7" r:id="rId1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08660" y="3954780"/>
            <a:ext cx="7372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b="1" dirty="0" smtClean="0">
                <a:latin typeface="+mj-lt"/>
              </a:rPr>
              <a:t>MBABANE INFORMAL SETTLEMENTS UPGRADING PROJECT EXPERIENCE</a:t>
            </a:r>
            <a:endParaRPr lang="en-ZA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66010" y="5337810"/>
            <a:ext cx="4057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b="1" dirty="0" smtClean="0">
                <a:latin typeface="+mj-lt"/>
              </a:rPr>
              <a:t>SIMPHIWE DUBE-NTSHINGILA</a:t>
            </a:r>
            <a:endParaRPr lang="en-ZA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31570" y="803672"/>
            <a:ext cx="6995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b="1" dirty="0" smtClean="0">
                <a:latin typeface="+mj-lt"/>
              </a:rPr>
              <a:t>PROPOSED SOLUTIONS</a:t>
            </a:r>
            <a:endParaRPr lang="en-ZA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0075" y="1405890"/>
            <a:ext cx="741807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n-ZA" dirty="0" smtClean="0">
                <a:latin typeface="+mn-lt"/>
              </a:rPr>
              <a:t>Council forwarded a request to the Ministry of Housing and Urban Development to amend the conditions of the 99 Year Lease title to permit the transfer of vacant plots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ZA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Political decision is required to empower Council to be in a position to withdraw plot allocations for those who have </a:t>
            </a:r>
            <a:r>
              <a:rPr lang="en-ZA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not committed </a:t>
            </a:r>
            <a:r>
              <a:rPr lang="en-ZA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or completed paying their plot prices for their allocated plots, within the specified timeframes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ZA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Council prepared an Indigent Policy to address the issues of those who </a:t>
            </a:r>
            <a:r>
              <a:rPr lang="en-ZA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are destitute and cannot </a:t>
            </a:r>
            <a:r>
              <a:rPr lang="en-ZA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afford to pay the plot prices and have no place to relocate to other than the project area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ZA" dirty="0" smtClean="0">
                <a:latin typeface="Arial" panose="020B0604020202020204" pitchFamily="34" charset="0"/>
                <a:cs typeface="Arial" panose="020B0604020202020204" pitchFamily="34" charset="0"/>
              </a:rPr>
              <a:t>Conditions of the 99 Year Lease prohibiting the transfer of vacant properties further exacerbate the sale of plots </a:t>
            </a:r>
            <a:r>
              <a:rPr lang="en-ZA" dirty="0" smtClean="0">
                <a:latin typeface="Arial" panose="020B0604020202020204" pitchFamily="34" charset="0"/>
                <a:cs typeface="Arial" panose="020B0604020202020204" pitchFamily="34" charset="0"/>
              </a:rPr>
              <a:t>informally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ZA" dirty="0" smtClean="0">
                <a:latin typeface="Arial" panose="020B0604020202020204" pitchFamily="34" charset="0"/>
                <a:cs typeface="Arial" panose="020B0604020202020204" pitchFamily="34" charset="0"/>
              </a:rPr>
              <a:t>For future upgrading projects Council has proposed increased payments and staggered rights based on the amount paid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ZA" dirty="0" smtClean="0">
                <a:latin typeface="Arial" panose="020B0604020202020204" pitchFamily="34" charset="0"/>
                <a:cs typeface="Arial" panose="020B0604020202020204" pitchFamily="34" charset="0"/>
              </a:rPr>
              <a:t>Council now requires the plot price to be settled in full prior to permitting development of rental units</a:t>
            </a:r>
            <a:endParaRPr lang="en-ZA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body" sz="half" idx="4294967295"/>
          </p:nvPr>
        </p:nvSpPr>
        <p:spPr bwMode="auto">
          <a:xfrm>
            <a:off x="595313" y="2019300"/>
            <a:ext cx="3898900" cy="394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00050" indent="-400050">
              <a:buFontTx/>
              <a:buNone/>
            </a:pPr>
            <a:endParaRPr lang="en-ZA" altLang="en-US" sz="1900" smtClean="0">
              <a:solidFill>
                <a:srgbClr val="0033CC"/>
              </a:solidFill>
            </a:endParaRPr>
          </a:p>
          <a:p>
            <a:pPr marL="400050" indent="-400050">
              <a:buFontTx/>
              <a:buNone/>
            </a:pPr>
            <a:endParaRPr lang="en-ZA" altLang="en-US" sz="1900" smtClean="0">
              <a:solidFill>
                <a:srgbClr val="0033CC"/>
              </a:solidFill>
            </a:endParaRPr>
          </a:p>
          <a:p>
            <a:pPr marL="400050" indent="-400050">
              <a:buFont typeface="Wingdings" pitchFamily="2" charset="2"/>
              <a:buNone/>
            </a:pPr>
            <a:endParaRPr lang="en-GB" altLang="en-US" sz="1900" b="1" u="sng" smtClean="0">
              <a:solidFill>
                <a:srgbClr val="0033CC"/>
              </a:solidFill>
            </a:endParaRPr>
          </a:p>
        </p:txBody>
      </p:sp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>
              <a:tabLst>
                <a:tab pos="831850" algn="dec"/>
              </a:tabLst>
            </a:pPr>
            <a:endParaRPr lang="en-US" alt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4390" y="1233726"/>
            <a:ext cx="7258050" cy="4971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en-ZA" dirty="0" smtClean="0">
                <a:latin typeface="+mn-lt"/>
              </a:rPr>
              <a:t>In Mbabane, the Urban Development Project </a:t>
            </a:r>
            <a:r>
              <a:rPr lang="en-ZA" dirty="0">
                <a:latin typeface="+mn-lt"/>
              </a:rPr>
              <a:t>focused on upgrading four communities, these were Msunduza; Nkwalini Zone 2; Nkwalini Zone 4 and Mahwalala Zone 6A &amp; </a:t>
            </a:r>
            <a:r>
              <a:rPr lang="en-ZA" dirty="0" smtClean="0">
                <a:latin typeface="+mn-lt"/>
              </a:rPr>
              <a:t>B</a:t>
            </a:r>
          </a:p>
          <a:p>
            <a:pPr marL="285750" indent="-28575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en-ZA" dirty="0" smtClean="0">
                <a:latin typeface="Arial" pitchFamily="34" charset="0"/>
                <a:cs typeface="Arial" pitchFamily="34" charset="0"/>
              </a:rPr>
              <a:t>Initially the UDP project was implemented by the Swaziland National Housing Board (SNHB) which begun by upgrading Msunduza (completed in 2002)</a:t>
            </a:r>
          </a:p>
          <a:p>
            <a:pPr marL="285750" indent="-28575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en-ZA" dirty="0">
                <a:latin typeface="Arial" pitchFamily="34" charset="0"/>
                <a:cs typeface="Arial" pitchFamily="34" charset="0"/>
              </a:rPr>
              <a:t>Prior to taking over the UDP components  from SNHB, </a:t>
            </a:r>
            <a:r>
              <a:rPr lang="en-ZA" dirty="0" smtClean="0">
                <a:latin typeface="Arial" pitchFamily="34" charset="0"/>
                <a:cs typeface="Arial" pitchFamily="34" charset="0"/>
              </a:rPr>
              <a:t>Council was </a:t>
            </a:r>
            <a:r>
              <a:rPr lang="en-ZA" dirty="0">
                <a:latin typeface="Arial" pitchFamily="34" charset="0"/>
                <a:cs typeface="Arial" pitchFamily="34" charset="0"/>
              </a:rPr>
              <a:t>in 2000, assigned  the upgrading of Mahwalala Zone 5 as a pilot </a:t>
            </a:r>
            <a:r>
              <a:rPr lang="en-ZA" dirty="0" smtClean="0">
                <a:latin typeface="Arial" pitchFamily="34" charset="0"/>
                <a:cs typeface="Arial" pitchFamily="34" charset="0"/>
              </a:rPr>
              <a:t>project</a:t>
            </a:r>
          </a:p>
          <a:p>
            <a:pPr marL="285750" indent="-28575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en-ZA" dirty="0">
                <a:latin typeface="+mn-lt"/>
              </a:rPr>
              <a:t>the upgrading of Nkwalini Zone 2, Nkwalini Zone 4 and Mahwalala Zone 6A &amp; B was undertaken by </a:t>
            </a:r>
            <a:r>
              <a:rPr lang="en-ZA" dirty="0" smtClean="0">
                <a:latin typeface="+mn-lt"/>
              </a:rPr>
              <a:t>Municipal Council of </a:t>
            </a:r>
            <a:r>
              <a:rPr lang="en-ZA" dirty="0" smtClean="0">
                <a:latin typeface="Arial" pitchFamily="34" charset="0"/>
                <a:cs typeface="Arial" pitchFamily="34" charset="0"/>
              </a:rPr>
              <a:t>Mbabane</a:t>
            </a:r>
            <a:r>
              <a:rPr lang="en-ZA" dirty="0" smtClean="0">
                <a:latin typeface="+mn-lt"/>
              </a:rPr>
              <a:t> </a:t>
            </a:r>
            <a:r>
              <a:rPr lang="en-ZA" dirty="0">
                <a:latin typeface="+mn-lt"/>
              </a:rPr>
              <a:t>between 2005 - 2008</a:t>
            </a:r>
            <a:endParaRPr lang="en-ZA" dirty="0" smtClean="0">
              <a:latin typeface="+mn-lt"/>
              <a:cs typeface="Arial" pitchFamily="34" charset="0"/>
            </a:endParaRPr>
          </a:p>
          <a:p>
            <a:pPr marL="285750" indent="-28575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en-ZA" dirty="0" smtClean="0">
                <a:latin typeface="+mn-lt"/>
              </a:rPr>
              <a:t>The upgrading involved the provision of improved services like tarred roads, street lights, water and sanitation and cadastral survey and issuing title to qualifying occupants</a:t>
            </a:r>
          </a:p>
          <a:p>
            <a:pPr marL="285750" indent="-28575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en-ZA" dirty="0" smtClean="0">
                <a:latin typeface="+mn-lt"/>
              </a:rPr>
              <a:t>The UDP projects are full cost recovery, hence project beneficiaries were expected to repay the upgrading costs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20140" y="725448"/>
            <a:ext cx="6880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b="1" dirty="0" smtClean="0">
                <a:latin typeface="+mj-lt"/>
              </a:rPr>
              <a:t>BACKGROUND TO THE URBAN DEVELOPMENT PROJECT</a:t>
            </a:r>
            <a:endParaRPr lang="en-ZA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7482572"/>
              </p:ext>
            </p:extLst>
          </p:nvPr>
        </p:nvGraphicFramePr>
        <p:xfrm>
          <a:off x="159392" y="1228706"/>
          <a:ext cx="8002255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28700" y="731520"/>
            <a:ext cx="4057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b="1" dirty="0" smtClean="0">
                <a:latin typeface="+mj-lt"/>
              </a:rPr>
              <a:t>UDP UPGRADING PROCESS</a:t>
            </a:r>
            <a:endParaRPr lang="en-ZA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801886"/>
            <a:ext cx="6995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b="1" dirty="0" smtClean="0">
                <a:latin typeface="+mj-lt"/>
              </a:rPr>
              <a:t>CHALLENGES ENCOUNTERED</a:t>
            </a:r>
            <a:endParaRPr lang="en-ZA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1545" y="1554480"/>
            <a:ext cx="741807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n-ZA" dirty="0">
                <a:latin typeface="+mn-lt"/>
              </a:rPr>
              <a:t>extremely slow payment of the plots from the beneficiaries of the upgrading project </a:t>
            </a:r>
            <a:r>
              <a:rPr lang="en-ZA" dirty="0" smtClean="0">
                <a:latin typeface="+mn-lt"/>
              </a:rPr>
              <a:t>sites (outstanding commitment fees and overdue full plot price payments)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ZA" dirty="0" smtClean="0">
                <a:latin typeface="+mn-lt"/>
              </a:rPr>
              <a:t>Lack of power to implement the UDP allocation conditions of the (Council was reported to the Ministry of Housing and Urban Development when attempting to implement the allocation conditions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ZA" dirty="0" smtClean="0">
                <a:latin typeface="+mn-lt"/>
              </a:rPr>
              <a:t> </a:t>
            </a:r>
            <a:r>
              <a:rPr lang="en-ZA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Unwillingness of residents to get 99 Year Lease Agreement on completion of the plot price payment (rates evasion)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Unaffordability of allocated residents</a:t>
            </a:r>
            <a:r>
              <a:rPr lang="en-ZA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is a major concern and residents are now selling their plots in the secondary/informal market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ZA" dirty="0" smtClean="0">
                <a:latin typeface="Arial" panose="020B0604020202020204" pitchFamily="34" charset="0"/>
                <a:cs typeface="Arial" panose="020B0604020202020204" pitchFamily="34" charset="0"/>
              </a:rPr>
              <a:t>Conditions of the 99 Year Lease prohibiting the transfer of vacant properties further exacerbate the sale of plots informally</a:t>
            </a:r>
            <a:endParaRPr lang="en-ZA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81005452"/>
              </p:ext>
            </p:extLst>
          </p:nvPr>
        </p:nvGraphicFramePr>
        <p:xfrm>
          <a:off x="155509" y="1285518"/>
          <a:ext cx="8330061" cy="2468880"/>
        </p:xfrm>
        <a:graphic>
          <a:graphicData uri="http://schemas.openxmlformats.org/drawingml/2006/table">
            <a:tbl>
              <a:tblPr/>
              <a:tblGrid>
                <a:gridCol w="1097852">
                  <a:extLst>
                    <a:ext uri="{9D8B030D-6E8A-4147-A177-3AD203B41FA5}">
                      <a16:colId xmlns:a16="http://schemas.microsoft.com/office/drawing/2014/main" xmlns="" val="3664150735"/>
                    </a:ext>
                  </a:extLst>
                </a:gridCol>
                <a:gridCol w="817072">
                  <a:extLst>
                    <a:ext uri="{9D8B030D-6E8A-4147-A177-3AD203B41FA5}">
                      <a16:colId xmlns:a16="http://schemas.microsoft.com/office/drawing/2014/main" xmlns="" val="2620673552"/>
                    </a:ext>
                  </a:extLst>
                </a:gridCol>
                <a:gridCol w="1264080">
                  <a:extLst>
                    <a:ext uri="{9D8B030D-6E8A-4147-A177-3AD203B41FA5}">
                      <a16:colId xmlns:a16="http://schemas.microsoft.com/office/drawing/2014/main" xmlns="" val="1101425662"/>
                    </a:ext>
                  </a:extLst>
                </a:gridCol>
                <a:gridCol w="1053401">
                  <a:extLst>
                    <a:ext uri="{9D8B030D-6E8A-4147-A177-3AD203B41FA5}">
                      <a16:colId xmlns:a16="http://schemas.microsoft.com/office/drawing/2014/main" xmlns="" val="2180559667"/>
                    </a:ext>
                  </a:extLst>
                </a:gridCol>
                <a:gridCol w="912947">
                  <a:extLst>
                    <a:ext uri="{9D8B030D-6E8A-4147-A177-3AD203B41FA5}">
                      <a16:colId xmlns:a16="http://schemas.microsoft.com/office/drawing/2014/main" xmlns="" val="1655889135"/>
                    </a:ext>
                  </a:extLst>
                </a:gridCol>
                <a:gridCol w="702267">
                  <a:extLst>
                    <a:ext uri="{9D8B030D-6E8A-4147-A177-3AD203B41FA5}">
                      <a16:colId xmlns:a16="http://schemas.microsoft.com/office/drawing/2014/main" xmlns="" val="3724658657"/>
                    </a:ext>
                  </a:extLst>
                </a:gridCol>
                <a:gridCol w="1170849">
                  <a:extLst>
                    <a:ext uri="{9D8B030D-6E8A-4147-A177-3AD203B41FA5}">
                      <a16:colId xmlns:a16="http://schemas.microsoft.com/office/drawing/2014/main" xmlns="" val="3908397707"/>
                    </a:ext>
                  </a:extLst>
                </a:gridCol>
                <a:gridCol w="1311593">
                  <a:extLst>
                    <a:ext uri="{9D8B030D-6E8A-4147-A177-3AD203B41FA5}">
                      <a16:colId xmlns:a16="http://schemas.microsoft.com/office/drawing/2014/main" xmlns="" val="1898044896"/>
                    </a:ext>
                  </a:extLst>
                </a:gridCol>
              </a:tblGrid>
              <a:tr h="1919993">
                <a:tc>
                  <a:txBody>
                    <a:bodyPr/>
                    <a:lstStyle/>
                    <a:p>
                      <a:pPr marL="269875" indent="-2698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 smtClean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TOWNSHIP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TOTAL</a:t>
                      </a:r>
                      <a:r>
                        <a:rPr lang="en-ZA" sz="1200" b="1" baseline="0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baseline="0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NUMBER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OF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PLOTS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PLOTS WITH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100%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OUTSTANDING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BALANCE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PLOTS</a:t>
                      </a:r>
                      <a:endParaRPr lang="en-ZA" sz="1200" b="1" baseline="0" dirty="0">
                        <a:solidFill>
                          <a:srgbClr val="FFFFFF"/>
                        </a:solidFill>
                        <a:latin typeface="+mj-lt"/>
                        <a:ea typeface="Calibri"/>
                        <a:cs typeface="Times New Roman" pitchFamily="18" charset="0"/>
                      </a:endParaRP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THAT</a:t>
                      </a:r>
                      <a:endParaRPr lang="en-ZA" sz="1200" b="1" baseline="0" dirty="0">
                        <a:solidFill>
                          <a:srgbClr val="FFFFFF"/>
                        </a:solidFill>
                        <a:latin typeface="+mj-lt"/>
                        <a:ea typeface="Calibri"/>
                        <a:cs typeface="Times New Roman" pitchFamily="18" charset="0"/>
                      </a:endParaRP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HAVE</a:t>
                      </a:r>
                      <a:endParaRPr lang="en-ZA" sz="1200" b="1" baseline="0" dirty="0">
                        <a:solidFill>
                          <a:srgbClr val="FFFFFF"/>
                        </a:solidFill>
                        <a:latin typeface="+mj-lt"/>
                        <a:ea typeface="Calibri"/>
                        <a:cs typeface="Times New Roman" pitchFamily="18" charset="0"/>
                      </a:endParaRP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BEEN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COMMITED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FOR (E400</a:t>
                      </a:r>
                      <a:endParaRPr lang="en-ZA" sz="1200" b="1" baseline="0" dirty="0">
                        <a:solidFill>
                          <a:srgbClr val="FFFFFF"/>
                        </a:solidFill>
                        <a:latin typeface="+mj-lt"/>
                        <a:ea typeface="Calibri"/>
                        <a:cs typeface="Times New Roman" pitchFamily="18" charset="0"/>
                      </a:endParaRP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baseline="0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PAYMENT</a:t>
                      </a: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PLOTS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WITH</a:t>
                      </a:r>
                      <a:endParaRPr lang="en-ZA" sz="1200" b="1" baseline="0" dirty="0">
                        <a:solidFill>
                          <a:srgbClr val="FFFFFF"/>
                        </a:solidFill>
                        <a:latin typeface="+mj-lt"/>
                        <a:ea typeface="Calibri"/>
                        <a:cs typeface="Times New Roman" pitchFamily="18" charset="0"/>
                      </a:endParaRP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MORE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THAN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E400</a:t>
                      </a:r>
                      <a:endParaRPr lang="en-ZA" sz="1200" b="1" baseline="0" dirty="0">
                        <a:solidFill>
                          <a:srgbClr val="FFFFFF"/>
                        </a:solidFill>
                        <a:latin typeface="+mj-lt"/>
                        <a:ea typeface="Calibri"/>
                        <a:cs typeface="Times New Roman" pitchFamily="18" charset="0"/>
                      </a:endParaRP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PAYMENT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FULLY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PAID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PLOTS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NUMBER</a:t>
                      </a:r>
                      <a:r>
                        <a:rPr lang="en-ZA" sz="1200" b="1" baseline="0" dirty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 OF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baseline="0" dirty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LEASES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baseline="0" dirty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REGISTERED</a:t>
                      </a:r>
                      <a:endParaRPr lang="en-ZA" sz="1200" b="1" dirty="0">
                        <a:solidFill>
                          <a:schemeClr val="bg1"/>
                        </a:solidFill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LEASES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AWAITING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REGISTRATION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07108978"/>
                  </a:ext>
                </a:extLst>
              </a:tr>
              <a:tr h="548569">
                <a:tc>
                  <a:txBody>
                    <a:bodyPr/>
                    <a:lstStyle/>
                    <a:p>
                      <a:pPr marL="269875" indent="-2698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Summary</a:t>
                      </a:r>
                      <a:r>
                        <a:rPr lang="en-ZA" sz="1200" b="1" baseline="0" dirty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269875" indent="-2698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baseline="0" dirty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UDP</a:t>
                      </a:r>
                      <a:endParaRPr lang="en-ZA" sz="1200" b="1" dirty="0">
                        <a:solidFill>
                          <a:schemeClr val="bg1"/>
                        </a:solidFill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+mj-lt"/>
                          <a:ea typeface="Calibri"/>
                          <a:cs typeface="Times New Roman" pitchFamily="18" charset="0"/>
                        </a:rPr>
                        <a:t>2572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+mj-lt"/>
                          <a:ea typeface="Calibri"/>
                          <a:cs typeface="Times New Roman" pitchFamily="18" charset="0"/>
                        </a:rPr>
                        <a:t>785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+mj-lt"/>
                          <a:ea typeface="Calibri"/>
                          <a:cs typeface="Times New Roman" pitchFamily="18" charset="0"/>
                        </a:rPr>
                        <a:t>736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+mj-lt"/>
                          <a:ea typeface="Calibri"/>
                          <a:cs typeface="Times New Roman" pitchFamily="18" charset="0"/>
                        </a:rPr>
                        <a:t>697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+mj-lt"/>
                          <a:ea typeface="Calibri"/>
                          <a:cs typeface="Times New Roman" pitchFamily="18" charset="0"/>
                        </a:rPr>
                        <a:t>354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+mj-lt"/>
                          <a:ea typeface="Calibri"/>
                          <a:cs typeface="Times New Roman" pitchFamily="18" charset="0"/>
                        </a:rPr>
                        <a:t>202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+mj-lt"/>
                          <a:ea typeface="Calibri"/>
                          <a:cs typeface="Times New Roman" pitchFamily="18" charset="0"/>
                        </a:rPr>
                        <a:t>152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1361044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154430" y="731520"/>
            <a:ext cx="6503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b="1" dirty="0" smtClean="0">
                <a:latin typeface="+mj-lt"/>
              </a:rPr>
              <a:t>SUMMARY OF OVERALL UDP PLOT PRICE PAYMENTS</a:t>
            </a:r>
            <a:endParaRPr lang="en-ZA" b="1" dirty="0">
              <a:latin typeface="+mj-lt"/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xmlns="" val="1119512590"/>
              </p:ext>
            </p:extLst>
          </p:nvPr>
        </p:nvGraphicFramePr>
        <p:xfrm>
          <a:off x="518160" y="3771900"/>
          <a:ext cx="6511290" cy="2868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617220"/>
            <a:ext cx="6995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b="1" dirty="0" smtClean="0">
                <a:latin typeface="+mj-lt"/>
              </a:rPr>
              <a:t>TOWNSHIP PLOT PRICE PAYMENTS PROFILE – NKWALINI ZONE 2</a:t>
            </a:r>
            <a:endParaRPr lang="en-ZA" b="1" dirty="0">
              <a:latin typeface="+mj-lt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42838031"/>
              </p:ext>
            </p:extLst>
          </p:nvPr>
        </p:nvGraphicFramePr>
        <p:xfrm>
          <a:off x="144079" y="1384102"/>
          <a:ext cx="8330061" cy="2468880"/>
        </p:xfrm>
        <a:graphic>
          <a:graphicData uri="http://schemas.openxmlformats.org/drawingml/2006/table">
            <a:tbl>
              <a:tblPr/>
              <a:tblGrid>
                <a:gridCol w="1097852">
                  <a:extLst>
                    <a:ext uri="{9D8B030D-6E8A-4147-A177-3AD203B41FA5}">
                      <a16:colId xmlns:a16="http://schemas.microsoft.com/office/drawing/2014/main" xmlns="" val="3664150735"/>
                    </a:ext>
                  </a:extLst>
                </a:gridCol>
                <a:gridCol w="817072">
                  <a:extLst>
                    <a:ext uri="{9D8B030D-6E8A-4147-A177-3AD203B41FA5}">
                      <a16:colId xmlns:a16="http://schemas.microsoft.com/office/drawing/2014/main" xmlns="" val="2620673552"/>
                    </a:ext>
                  </a:extLst>
                </a:gridCol>
                <a:gridCol w="1264080">
                  <a:extLst>
                    <a:ext uri="{9D8B030D-6E8A-4147-A177-3AD203B41FA5}">
                      <a16:colId xmlns:a16="http://schemas.microsoft.com/office/drawing/2014/main" xmlns="" val="1101425662"/>
                    </a:ext>
                  </a:extLst>
                </a:gridCol>
                <a:gridCol w="1053401">
                  <a:extLst>
                    <a:ext uri="{9D8B030D-6E8A-4147-A177-3AD203B41FA5}">
                      <a16:colId xmlns:a16="http://schemas.microsoft.com/office/drawing/2014/main" xmlns="" val="2180559667"/>
                    </a:ext>
                  </a:extLst>
                </a:gridCol>
                <a:gridCol w="912947">
                  <a:extLst>
                    <a:ext uri="{9D8B030D-6E8A-4147-A177-3AD203B41FA5}">
                      <a16:colId xmlns:a16="http://schemas.microsoft.com/office/drawing/2014/main" xmlns="" val="1655889135"/>
                    </a:ext>
                  </a:extLst>
                </a:gridCol>
                <a:gridCol w="702267">
                  <a:extLst>
                    <a:ext uri="{9D8B030D-6E8A-4147-A177-3AD203B41FA5}">
                      <a16:colId xmlns:a16="http://schemas.microsoft.com/office/drawing/2014/main" xmlns="" val="3724658657"/>
                    </a:ext>
                  </a:extLst>
                </a:gridCol>
                <a:gridCol w="1170849">
                  <a:extLst>
                    <a:ext uri="{9D8B030D-6E8A-4147-A177-3AD203B41FA5}">
                      <a16:colId xmlns:a16="http://schemas.microsoft.com/office/drawing/2014/main" xmlns="" val="3908397707"/>
                    </a:ext>
                  </a:extLst>
                </a:gridCol>
                <a:gridCol w="1311593">
                  <a:extLst>
                    <a:ext uri="{9D8B030D-6E8A-4147-A177-3AD203B41FA5}">
                      <a16:colId xmlns:a16="http://schemas.microsoft.com/office/drawing/2014/main" xmlns="" val="1898044896"/>
                    </a:ext>
                  </a:extLst>
                </a:gridCol>
              </a:tblGrid>
              <a:tr h="1919993">
                <a:tc>
                  <a:txBody>
                    <a:bodyPr/>
                    <a:lstStyle/>
                    <a:p>
                      <a:pPr marL="269875" indent="-2698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 smtClean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TOWNSHIP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TOTAL</a:t>
                      </a:r>
                      <a:r>
                        <a:rPr lang="en-ZA" sz="1200" b="1" baseline="0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baseline="0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NUMBER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OF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PLOTS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PLOTS WITH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100%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OUTSTANDING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BALANCE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PLOTS</a:t>
                      </a:r>
                      <a:endParaRPr lang="en-ZA" sz="1200" b="1" baseline="0" dirty="0">
                        <a:solidFill>
                          <a:srgbClr val="FFFFFF"/>
                        </a:solidFill>
                        <a:latin typeface="+mj-lt"/>
                        <a:ea typeface="Calibri"/>
                        <a:cs typeface="Times New Roman" pitchFamily="18" charset="0"/>
                      </a:endParaRP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THAT</a:t>
                      </a:r>
                      <a:endParaRPr lang="en-ZA" sz="1200" b="1" baseline="0" dirty="0">
                        <a:solidFill>
                          <a:srgbClr val="FFFFFF"/>
                        </a:solidFill>
                        <a:latin typeface="+mj-lt"/>
                        <a:ea typeface="Calibri"/>
                        <a:cs typeface="Times New Roman" pitchFamily="18" charset="0"/>
                      </a:endParaRP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HAVE</a:t>
                      </a:r>
                      <a:endParaRPr lang="en-ZA" sz="1200" b="1" baseline="0" dirty="0">
                        <a:solidFill>
                          <a:srgbClr val="FFFFFF"/>
                        </a:solidFill>
                        <a:latin typeface="+mj-lt"/>
                        <a:ea typeface="Calibri"/>
                        <a:cs typeface="Times New Roman" pitchFamily="18" charset="0"/>
                      </a:endParaRP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BEEN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COMMITED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FOR (E400</a:t>
                      </a:r>
                      <a:endParaRPr lang="en-ZA" sz="1200" b="1" baseline="0" dirty="0">
                        <a:solidFill>
                          <a:srgbClr val="FFFFFF"/>
                        </a:solidFill>
                        <a:latin typeface="+mj-lt"/>
                        <a:ea typeface="Calibri"/>
                        <a:cs typeface="Times New Roman" pitchFamily="18" charset="0"/>
                      </a:endParaRP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baseline="0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PAYMENT</a:t>
                      </a: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PLOTS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WITH</a:t>
                      </a:r>
                      <a:endParaRPr lang="en-ZA" sz="1200" b="1" baseline="0" dirty="0">
                        <a:solidFill>
                          <a:srgbClr val="FFFFFF"/>
                        </a:solidFill>
                        <a:latin typeface="+mj-lt"/>
                        <a:ea typeface="Calibri"/>
                        <a:cs typeface="Times New Roman" pitchFamily="18" charset="0"/>
                      </a:endParaRP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MORE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THAN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E400</a:t>
                      </a:r>
                      <a:endParaRPr lang="en-ZA" sz="1200" b="1" baseline="0" dirty="0">
                        <a:solidFill>
                          <a:srgbClr val="FFFFFF"/>
                        </a:solidFill>
                        <a:latin typeface="+mj-lt"/>
                        <a:ea typeface="Calibri"/>
                        <a:cs typeface="Times New Roman" pitchFamily="18" charset="0"/>
                      </a:endParaRP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PAYMENT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FULLY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PAID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PLOTS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NUMBER</a:t>
                      </a:r>
                      <a:r>
                        <a:rPr lang="en-ZA" sz="1200" b="1" baseline="0" dirty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 OF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baseline="0" dirty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LEASES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baseline="0" dirty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REGISTERED</a:t>
                      </a:r>
                      <a:endParaRPr lang="en-ZA" sz="1200" b="1" dirty="0">
                        <a:solidFill>
                          <a:schemeClr val="bg1"/>
                        </a:solidFill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LEASES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AWAITING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REGISTRATION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07108978"/>
                  </a:ext>
                </a:extLst>
              </a:tr>
              <a:tr h="548569">
                <a:tc>
                  <a:txBody>
                    <a:bodyPr/>
                    <a:lstStyle/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 smtClean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NKWALINI</a:t>
                      </a:r>
                      <a:endParaRPr lang="en-ZA" sz="1200" b="1" baseline="0" dirty="0" smtClean="0">
                        <a:solidFill>
                          <a:schemeClr val="bg1"/>
                        </a:solidFill>
                        <a:latin typeface="+mj-lt"/>
                        <a:ea typeface="Calibri"/>
                        <a:cs typeface="Times New Roman" pitchFamily="18" charset="0"/>
                      </a:endParaRP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 smtClean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ZONE 2</a:t>
                      </a:r>
                      <a:endParaRPr lang="en-ZA" sz="1200" b="1" dirty="0">
                        <a:solidFill>
                          <a:schemeClr val="bg1"/>
                        </a:solidFill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+mj-lt"/>
                          <a:ea typeface="Calibri"/>
                          <a:cs typeface="Times New Roman" pitchFamily="18" charset="0"/>
                        </a:rPr>
                        <a:t>585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+mj-lt"/>
                          <a:ea typeface="Calibri"/>
                          <a:cs typeface="Times New Roman" pitchFamily="18" charset="0"/>
                        </a:rPr>
                        <a:t>202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+mj-lt"/>
                          <a:ea typeface="Calibri"/>
                          <a:cs typeface="Times New Roman" pitchFamily="18" charset="0"/>
                        </a:rPr>
                        <a:t>149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+mj-lt"/>
                          <a:ea typeface="Calibri"/>
                          <a:cs typeface="Times New Roman" pitchFamily="18" charset="0"/>
                        </a:rPr>
                        <a:t>159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+mj-lt"/>
                          <a:ea typeface="Calibri"/>
                          <a:cs typeface="Times New Roman" pitchFamily="18" charset="0"/>
                        </a:rPr>
                        <a:t>75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+mj-lt"/>
                          <a:ea typeface="Calibri"/>
                          <a:cs typeface="Times New Roman" pitchFamily="18" charset="0"/>
                        </a:rPr>
                        <a:t>52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+mj-lt"/>
                          <a:ea typeface="Calibri"/>
                          <a:cs typeface="Times New Roman" pitchFamily="18" charset="0"/>
                        </a:rPr>
                        <a:t>23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13610443"/>
                  </a:ext>
                </a:extLst>
              </a:tr>
            </a:tbl>
          </a:graphicData>
        </a:graphic>
      </p:graphicFrame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xmlns="" val="3546926199"/>
              </p:ext>
            </p:extLst>
          </p:nvPr>
        </p:nvGraphicFramePr>
        <p:xfrm>
          <a:off x="552450" y="3897630"/>
          <a:ext cx="6511290" cy="2868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43985817"/>
              </p:ext>
            </p:extLst>
          </p:nvPr>
        </p:nvGraphicFramePr>
        <p:xfrm>
          <a:off x="144079" y="1384102"/>
          <a:ext cx="8330061" cy="2468880"/>
        </p:xfrm>
        <a:graphic>
          <a:graphicData uri="http://schemas.openxmlformats.org/drawingml/2006/table">
            <a:tbl>
              <a:tblPr/>
              <a:tblGrid>
                <a:gridCol w="1097852">
                  <a:extLst>
                    <a:ext uri="{9D8B030D-6E8A-4147-A177-3AD203B41FA5}">
                      <a16:colId xmlns:a16="http://schemas.microsoft.com/office/drawing/2014/main" xmlns="" val="3664150735"/>
                    </a:ext>
                  </a:extLst>
                </a:gridCol>
                <a:gridCol w="817072">
                  <a:extLst>
                    <a:ext uri="{9D8B030D-6E8A-4147-A177-3AD203B41FA5}">
                      <a16:colId xmlns:a16="http://schemas.microsoft.com/office/drawing/2014/main" xmlns="" val="2620673552"/>
                    </a:ext>
                  </a:extLst>
                </a:gridCol>
                <a:gridCol w="1264080">
                  <a:extLst>
                    <a:ext uri="{9D8B030D-6E8A-4147-A177-3AD203B41FA5}">
                      <a16:colId xmlns:a16="http://schemas.microsoft.com/office/drawing/2014/main" xmlns="" val="1101425662"/>
                    </a:ext>
                  </a:extLst>
                </a:gridCol>
                <a:gridCol w="1053401">
                  <a:extLst>
                    <a:ext uri="{9D8B030D-6E8A-4147-A177-3AD203B41FA5}">
                      <a16:colId xmlns:a16="http://schemas.microsoft.com/office/drawing/2014/main" xmlns="" val="2180559667"/>
                    </a:ext>
                  </a:extLst>
                </a:gridCol>
                <a:gridCol w="912947">
                  <a:extLst>
                    <a:ext uri="{9D8B030D-6E8A-4147-A177-3AD203B41FA5}">
                      <a16:colId xmlns:a16="http://schemas.microsoft.com/office/drawing/2014/main" xmlns="" val="1655889135"/>
                    </a:ext>
                  </a:extLst>
                </a:gridCol>
                <a:gridCol w="702267">
                  <a:extLst>
                    <a:ext uri="{9D8B030D-6E8A-4147-A177-3AD203B41FA5}">
                      <a16:colId xmlns:a16="http://schemas.microsoft.com/office/drawing/2014/main" xmlns="" val="3724658657"/>
                    </a:ext>
                  </a:extLst>
                </a:gridCol>
                <a:gridCol w="1170849">
                  <a:extLst>
                    <a:ext uri="{9D8B030D-6E8A-4147-A177-3AD203B41FA5}">
                      <a16:colId xmlns:a16="http://schemas.microsoft.com/office/drawing/2014/main" xmlns="" val="3908397707"/>
                    </a:ext>
                  </a:extLst>
                </a:gridCol>
                <a:gridCol w="1311593">
                  <a:extLst>
                    <a:ext uri="{9D8B030D-6E8A-4147-A177-3AD203B41FA5}">
                      <a16:colId xmlns:a16="http://schemas.microsoft.com/office/drawing/2014/main" xmlns="" val="1898044896"/>
                    </a:ext>
                  </a:extLst>
                </a:gridCol>
              </a:tblGrid>
              <a:tr h="1919993">
                <a:tc>
                  <a:txBody>
                    <a:bodyPr/>
                    <a:lstStyle/>
                    <a:p>
                      <a:pPr marL="269875" indent="-2698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 smtClean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TOWNSHIP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TOTAL</a:t>
                      </a:r>
                      <a:r>
                        <a:rPr lang="en-ZA" sz="1200" b="1" baseline="0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baseline="0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NUMBER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OF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PLOTS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PLOTS WITH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100%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OUTSTANDING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BALANCE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PLOTS</a:t>
                      </a:r>
                      <a:endParaRPr lang="en-ZA" sz="1200" b="1" baseline="0" dirty="0">
                        <a:solidFill>
                          <a:srgbClr val="FFFFFF"/>
                        </a:solidFill>
                        <a:latin typeface="+mj-lt"/>
                        <a:ea typeface="Calibri"/>
                        <a:cs typeface="Times New Roman" pitchFamily="18" charset="0"/>
                      </a:endParaRP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THAT</a:t>
                      </a:r>
                      <a:endParaRPr lang="en-ZA" sz="1200" b="1" baseline="0" dirty="0">
                        <a:solidFill>
                          <a:srgbClr val="FFFFFF"/>
                        </a:solidFill>
                        <a:latin typeface="+mj-lt"/>
                        <a:ea typeface="Calibri"/>
                        <a:cs typeface="Times New Roman" pitchFamily="18" charset="0"/>
                      </a:endParaRP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HAVE</a:t>
                      </a:r>
                      <a:endParaRPr lang="en-ZA" sz="1200" b="1" baseline="0" dirty="0">
                        <a:solidFill>
                          <a:srgbClr val="FFFFFF"/>
                        </a:solidFill>
                        <a:latin typeface="+mj-lt"/>
                        <a:ea typeface="Calibri"/>
                        <a:cs typeface="Times New Roman" pitchFamily="18" charset="0"/>
                      </a:endParaRP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BEEN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COMMITED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FOR (E400</a:t>
                      </a:r>
                      <a:endParaRPr lang="en-ZA" sz="1200" b="1" baseline="0" dirty="0">
                        <a:solidFill>
                          <a:srgbClr val="FFFFFF"/>
                        </a:solidFill>
                        <a:latin typeface="+mj-lt"/>
                        <a:ea typeface="Calibri"/>
                        <a:cs typeface="Times New Roman" pitchFamily="18" charset="0"/>
                      </a:endParaRP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baseline="0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PAYMENT</a:t>
                      </a: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PLOTS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WITH</a:t>
                      </a:r>
                      <a:endParaRPr lang="en-ZA" sz="1200" b="1" baseline="0" dirty="0">
                        <a:solidFill>
                          <a:srgbClr val="FFFFFF"/>
                        </a:solidFill>
                        <a:latin typeface="+mj-lt"/>
                        <a:ea typeface="Calibri"/>
                        <a:cs typeface="Times New Roman" pitchFamily="18" charset="0"/>
                      </a:endParaRP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MORE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THAN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E400</a:t>
                      </a:r>
                      <a:endParaRPr lang="en-ZA" sz="1200" b="1" baseline="0" dirty="0">
                        <a:solidFill>
                          <a:srgbClr val="FFFFFF"/>
                        </a:solidFill>
                        <a:latin typeface="+mj-lt"/>
                        <a:ea typeface="Calibri"/>
                        <a:cs typeface="Times New Roman" pitchFamily="18" charset="0"/>
                      </a:endParaRP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PAYMENT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FULLY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PAID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PLOTS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NUMBER</a:t>
                      </a:r>
                      <a:r>
                        <a:rPr lang="en-ZA" sz="1200" b="1" baseline="0" dirty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 OF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baseline="0" dirty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LEASES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baseline="0" dirty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REGISTERED</a:t>
                      </a:r>
                      <a:endParaRPr lang="en-ZA" sz="1200" b="1" dirty="0">
                        <a:solidFill>
                          <a:schemeClr val="bg1"/>
                        </a:solidFill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LEASES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AWAITING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REGISTRATION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07108978"/>
                  </a:ext>
                </a:extLst>
              </a:tr>
              <a:tr h="548569">
                <a:tc>
                  <a:txBody>
                    <a:bodyPr/>
                    <a:lstStyle/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 smtClean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NKWALINI</a:t>
                      </a:r>
                      <a:endParaRPr lang="en-ZA" sz="1200" b="1" baseline="0" dirty="0" smtClean="0">
                        <a:solidFill>
                          <a:schemeClr val="bg1"/>
                        </a:solidFill>
                        <a:latin typeface="+mj-lt"/>
                        <a:ea typeface="Calibri"/>
                        <a:cs typeface="Times New Roman" pitchFamily="18" charset="0"/>
                      </a:endParaRP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 smtClean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ZONE 4</a:t>
                      </a:r>
                      <a:endParaRPr lang="en-ZA" sz="1200" b="1" dirty="0">
                        <a:solidFill>
                          <a:schemeClr val="bg1"/>
                        </a:solidFill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+mj-lt"/>
                          <a:ea typeface="Calibri"/>
                          <a:cs typeface="Times New Roman" pitchFamily="18" charset="0"/>
                        </a:rPr>
                        <a:t>809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+mj-lt"/>
                          <a:ea typeface="Calibri"/>
                          <a:cs typeface="Times New Roman" pitchFamily="18" charset="0"/>
                        </a:rPr>
                        <a:t>171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+mj-lt"/>
                          <a:ea typeface="Calibri"/>
                          <a:cs typeface="Times New Roman" pitchFamily="18" charset="0"/>
                        </a:rPr>
                        <a:t>212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+mj-lt"/>
                          <a:ea typeface="Calibri"/>
                          <a:cs typeface="Times New Roman" pitchFamily="18" charset="0"/>
                        </a:rPr>
                        <a:t>298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+mj-lt"/>
                          <a:ea typeface="Calibri"/>
                          <a:cs typeface="Times New Roman" pitchFamily="18" charset="0"/>
                        </a:rPr>
                        <a:t>128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+mj-lt"/>
                          <a:ea typeface="Calibri"/>
                          <a:cs typeface="Times New Roman" pitchFamily="18" charset="0"/>
                        </a:rPr>
                        <a:t>70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+mj-lt"/>
                          <a:ea typeface="Calibri"/>
                          <a:cs typeface="Times New Roman" pitchFamily="18" charset="0"/>
                        </a:rPr>
                        <a:t>58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13610443"/>
                  </a:ext>
                </a:extLst>
              </a:tr>
            </a:tbl>
          </a:graphicData>
        </a:graphic>
      </p:graphicFrame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xmlns="" val="2347673372"/>
              </p:ext>
            </p:extLst>
          </p:nvPr>
        </p:nvGraphicFramePr>
        <p:xfrm>
          <a:off x="552450" y="3897630"/>
          <a:ext cx="6511290" cy="2868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143000" y="617220"/>
            <a:ext cx="6995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b="1" dirty="0" smtClean="0">
                <a:latin typeface="+mj-lt"/>
              </a:rPr>
              <a:t>TOWNSHIP PLOT PRICE PAYMENTS PROFILE – NKWALINI ZONE 4</a:t>
            </a:r>
            <a:endParaRPr lang="en-ZA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617220"/>
            <a:ext cx="6995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b="1" dirty="0" smtClean="0">
                <a:latin typeface="+mj-lt"/>
              </a:rPr>
              <a:t>TOWNSHIP PLOT PRICE PAYMENTS PROFILE – MAHWALALA ZONE 6</a:t>
            </a:r>
            <a:endParaRPr lang="en-ZA" b="1" dirty="0">
              <a:latin typeface="+mj-lt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00237267"/>
              </p:ext>
            </p:extLst>
          </p:nvPr>
        </p:nvGraphicFramePr>
        <p:xfrm>
          <a:off x="144079" y="1384102"/>
          <a:ext cx="8330061" cy="2468880"/>
        </p:xfrm>
        <a:graphic>
          <a:graphicData uri="http://schemas.openxmlformats.org/drawingml/2006/table">
            <a:tbl>
              <a:tblPr/>
              <a:tblGrid>
                <a:gridCol w="1136081">
                  <a:extLst>
                    <a:ext uri="{9D8B030D-6E8A-4147-A177-3AD203B41FA5}">
                      <a16:colId xmlns:a16="http://schemas.microsoft.com/office/drawing/2014/main" xmlns="" val="3664150735"/>
                    </a:ext>
                  </a:extLst>
                </a:gridCol>
                <a:gridCol w="834390">
                  <a:extLst>
                    <a:ext uri="{9D8B030D-6E8A-4147-A177-3AD203B41FA5}">
                      <a16:colId xmlns:a16="http://schemas.microsoft.com/office/drawing/2014/main" xmlns="" val="2620673552"/>
                    </a:ext>
                  </a:extLst>
                </a:gridCol>
                <a:gridCol w="1268730">
                  <a:extLst>
                    <a:ext uri="{9D8B030D-6E8A-4147-A177-3AD203B41FA5}">
                      <a16:colId xmlns:a16="http://schemas.microsoft.com/office/drawing/2014/main" xmlns="" val="1101425662"/>
                    </a:ext>
                  </a:extLst>
                </a:gridCol>
                <a:gridCol w="993204">
                  <a:extLst>
                    <a:ext uri="{9D8B030D-6E8A-4147-A177-3AD203B41FA5}">
                      <a16:colId xmlns:a16="http://schemas.microsoft.com/office/drawing/2014/main" xmlns="" val="2180559667"/>
                    </a:ext>
                  </a:extLst>
                </a:gridCol>
                <a:gridCol w="912947">
                  <a:extLst>
                    <a:ext uri="{9D8B030D-6E8A-4147-A177-3AD203B41FA5}">
                      <a16:colId xmlns:a16="http://schemas.microsoft.com/office/drawing/2014/main" xmlns="" val="1655889135"/>
                    </a:ext>
                  </a:extLst>
                </a:gridCol>
                <a:gridCol w="702267">
                  <a:extLst>
                    <a:ext uri="{9D8B030D-6E8A-4147-A177-3AD203B41FA5}">
                      <a16:colId xmlns:a16="http://schemas.microsoft.com/office/drawing/2014/main" xmlns="" val="3724658657"/>
                    </a:ext>
                  </a:extLst>
                </a:gridCol>
                <a:gridCol w="1170849">
                  <a:extLst>
                    <a:ext uri="{9D8B030D-6E8A-4147-A177-3AD203B41FA5}">
                      <a16:colId xmlns:a16="http://schemas.microsoft.com/office/drawing/2014/main" xmlns="" val="3908397707"/>
                    </a:ext>
                  </a:extLst>
                </a:gridCol>
                <a:gridCol w="1311593">
                  <a:extLst>
                    <a:ext uri="{9D8B030D-6E8A-4147-A177-3AD203B41FA5}">
                      <a16:colId xmlns:a16="http://schemas.microsoft.com/office/drawing/2014/main" xmlns="" val="1898044896"/>
                    </a:ext>
                  </a:extLst>
                </a:gridCol>
              </a:tblGrid>
              <a:tr h="1919993">
                <a:tc>
                  <a:txBody>
                    <a:bodyPr/>
                    <a:lstStyle/>
                    <a:p>
                      <a:pPr marL="269875" indent="-2698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 smtClean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TOWNSHIP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TOTAL</a:t>
                      </a:r>
                      <a:r>
                        <a:rPr lang="en-ZA" sz="1200" b="1" baseline="0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baseline="0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NUMBER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OF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PLOTS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PLOTS WITH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100%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OUTSTANDING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BALANCE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PLOTS</a:t>
                      </a:r>
                      <a:endParaRPr lang="en-ZA" sz="1200" b="1" baseline="0" dirty="0">
                        <a:solidFill>
                          <a:srgbClr val="FFFFFF"/>
                        </a:solidFill>
                        <a:latin typeface="+mj-lt"/>
                        <a:ea typeface="Calibri"/>
                        <a:cs typeface="Times New Roman" pitchFamily="18" charset="0"/>
                      </a:endParaRP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THAT</a:t>
                      </a:r>
                      <a:endParaRPr lang="en-ZA" sz="1200" b="1" baseline="0" dirty="0">
                        <a:solidFill>
                          <a:srgbClr val="FFFFFF"/>
                        </a:solidFill>
                        <a:latin typeface="+mj-lt"/>
                        <a:ea typeface="Calibri"/>
                        <a:cs typeface="Times New Roman" pitchFamily="18" charset="0"/>
                      </a:endParaRP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HAVE</a:t>
                      </a:r>
                      <a:endParaRPr lang="en-ZA" sz="1200" b="1" baseline="0" dirty="0">
                        <a:solidFill>
                          <a:srgbClr val="FFFFFF"/>
                        </a:solidFill>
                        <a:latin typeface="+mj-lt"/>
                        <a:ea typeface="Calibri"/>
                        <a:cs typeface="Times New Roman" pitchFamily="18" charset="0"/>
                      </a:endParaRP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BEEN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COMMITED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FOR (E400</a:t>
                      </a:r>
                      <a:endParaRPr lang="en-ZA" sz="1200" b="1" baseline="0" dirty="0">
                        <a:solidFill>
                          <a:srgbClr val="FFFFFF"/>
                        </a:solidFill>
                        <a:latin typeface="+mj-lt"/>
                        <a:ea typeface="Calibri"/>
                        <a:cs typeface="Times New Roman" pitchFamily="18" charset="0"/>
                      </a:endParaRP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baseline="0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PAYMENT</a:t>
                      </a: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PLOTS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WITH</a:t>
                      </a:r>
                      <a:endParaRPr lang="en-ZA" sz="1200" b="1" baseline="0" dirty="0">
                        <a:solidFill>
                          <a:srgbClr val="FFFFFF"/>
                        </a:solidFill>
                        <a:latin typeface="+mj-lt"/>
                        <a:ea typeface="Calibri"/>
                        <a:cs typeface="Times New Roman" pitchFamily="18" charset="0"/>
                      </a:endParaRP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MORE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THAN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E400</a:t>
                      </a:r>
                      <a:endParaRPr lang="en-ZA" sz="1200" b="1" baseline="0" dirty="0">
                        <a:solidFill>
                          <a:srgbClr val="FFFFFF"/>
                        </a:solidFill>
                        <a:latin typeface="+mj-lt"/>
                        <a:ea typeface="Calibri"/>
                        <a:cs typeface="Times New Roman" pitchFamily="18" charset="0"/>
                      </a:endParaRP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PAYMENT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FULLY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PAID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PLOTS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NUMBER</a:t>
                      </a:r>
                      <a:r>
                        <a:rPr lang="en-ZA" sz="1200" b="1" baseline="0" dirty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 OF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baseline="0" dirty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LEASES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baseline="0" dirty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REGISTERED</a:t>
                      </a:r>
                      <a:endParaRPr lang="en-ZA" sz="1200" b="1" dirty="0">
                        <a:solidFill>
                          <a:schemeClr val="bg1"/>
                        </a:solidFill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LEASES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AWAITING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REGISTRATION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07108978"/>
                  </a:ext>
                </a:extLst>
              </a:tr>
              <a:tr h="548569">
                <a:tc>
                  <a:txBody>
                    <a:bodyPr/>
                    <a:lstStyle/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 smtClean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MAHWALALA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 smtClean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 ZONE 6</a:t>
                      </a:r>
                      <a:endParaRPr lang="en-ZA" sz="1200" b="1" dirty="0">
                        <a:solidFill>
                          <a:schemeClr val="bg1"/>
                        </a:solidFill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+mj-lt"/>
                          <a:ea typeface="Calibri"/>
                          <a:cs typeface="Times New Roman" pitchFamily="18" charset="0"/>
                        </a:rPr>
                        <a:t>1178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+mj-lt"/>
                          <a:ea typeface="Calibri"/>
                          <a:cs typeface="Times New Roman" pitchFamily="18" charset="0"/>
                        </a:rPr>
                        <a:t>413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+mj-lt"/>
                          <a:ea typeface="Calibri"/>
                          <a:cs typeface="Times New Roman" pitchFamily="18" charset="0"/>
                        </a:rPr>
                        <a:t>375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+mj-lt"/>
                          <a:ea typeface="Calibri"/>
                          <a:cs typeface="Times New Roman" pitchFamily="18" charset="0"/>
                        </a:rPr>
                        <a:t>240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+mj-lt"/>
                          <a:ea typeface="Calibri"/>
                          <a:cs typeface="Times New Roman" pitchFamily="18" charset="0"/>
                        </a:rPr>
                        <a:t>151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+mj-lt"/>
                          <a:ea typeface="Calibri"/>
                          <a:cs typeface="Times New Roman" pitchFamily="18" charset="0"/>
                        </a:rPr>
                        <a:t>80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+mj-lt"/>
                          <a:ea typeface="Calibri"/>
                          <a:cs typeface="Times New Roman" pitchFamily="18" charset="0"/>
                        </a:rPr>
                        <a:t>71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13610443"/>
                  </a:ext>
                </a:extLst>
              </a:tr>
            </a:tbl>
          </a:graphicData>
        </a:graphic>
      </p:graphicFrame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xmlns="" val="3684377683"/>
              </p:ext>
            </p:extLst>
          </p:nvPr>
        </p:nvGraphicFramePr>
        <p:xfrm>
          <a:off x="552450" y="3897630"/>
          <a:ext cx="6511290" cy="2868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37144898"/>
              </p:ext>
            </p:extLst>
          </p:nvPr>
        </p:nvGraphicFramePr>
        <p:xfrm>
          <a:off x="144079" y="1384102"/>
          <a:ext cx="8330061" cy="2468880"/>
        </p:xfrm>
        <a:graphic>
          <a:graphicData uri="http://schemas.openxmlformats.org/drawingml/2006/table">
            <a:tbl>
              <a:tblPr/>
              <a:tblGrid>
                <a:gridCol w="1158941">
                  <a:extLst>
                    <a:ext uri="{9D8B030D-6E8A-4147-A177-3AD203B41FA5}">
                      <a16:colId xmlns:a16="http://schemas.microsoft.com/office/drawing/2014/main" xmlns="" val="3664150735"/>
                    </a:ext>
                  </a:extLst>
                </a:gridCol>
                <a:gridCol w="811530">
                  <a:extLst>
                    <a:ext uri="{9D8B030D-6E8A-4147-A177-3AD203B41FA5}">
                      <a16:colId xmlns:a16="http://schemas.microsoft.com/office/drawing/2014/main" xmlns="" val="2620673552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xmlns="" val="1101425662"/>
                    </a:ext>
                  </a:extLst>
                </a:gridCol>
                <a:gridCol w="1004634">
                  <a:extLst>
                    <a:ext uri="{9D8B030D-6E8A-4147-A177-3AD203B41FA5}">
                      <a16:colId xmlns:a16="http://schemas.microsoft.com/office/drawing/2014/main" xmlns="" val="2180559667"/>
                    </a:ext>
                  </a:extLst>
                </a:gridCol>
                <a:gridCol w="912947">
                  <a:extLst>
                    <a:ext uri="{9D8B030D-6E8A-4147-A177-3AD203B41FA5}">
                      <a16:colId xmlns:a16="http://schemas.microsoft.com/office/drawing/2014/main" xmlns="" val="1655889135"/>
                    </a:ext>
                  </a:extLst>
                </a:gridCol>
                <a:gridCol w="702267">
                  <a:extLst>
                    <a:ext uri="{9D8B030D-6E8A-4147-A177-3AD203B41FA5}">
                      <a16:colId xmlns:a16="http://schemas.microsoft.com/office/drawing/2014/main" xmlns="" val="3724658657"/>
                    </a:ext>
                  </a:extLst>
                </a:gridCol>
                <a:gridCol w="1170849">
                  <a:extLst>
                    <a:ext uri="{9D8B030D-6E8A-4147-A177-3AD203B41FA5}">
                      <a16:colId xmlns:a16="http://schemas.microsoft.com/office/drawing/2014/main" xmlns="" val="3908397707"/>
                    </a:ext>
                  </a:extLst>
                </a:gridCol>
                <a:gridCol w="1311593">
                  <a:extLst>
                    <a:ext uri="{9D8B030D-6E8A-4147-A177-3AD203B41FA5}">
                      <a16:colId xmlns:a16="http://schemas.microsoft.com/office/drawing/2014/main" xmlns="" val="1898044896"/>
                    </a:ext>
                  </a:extLst>
                </a:gridCol>
              </a:tblGrid>
              <a:tr h="1919993">
                <a:tc>
                  <a:txBody>
                    <a:bodyPr/>
                    <a:lstStyle/>
                    <a:p>
                      <a:pPr marL="269875" indent="-2698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 smtClean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TOWNSHIP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TOTAL</a:t>
                      </a:r>
                      <a:r>
                        <a:rPr lang="en-ZA" sz="1200" b="1" baseline="0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baseline="0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NUMBER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OF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PLOTS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PLOTS WITH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100%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OUTSTANDING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BALANCE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PLOTS</a:t>
                      </a:r>
                      <a:endParaRPr lang="en-ZA" sz="1200" b="1" baseline="0" dirty="0">
                        <a:solidFill>
                          <a:srgbClr val="FFFFFF"/>
                        </a:solidFill>
                        <a:latin typeface="+mj-lt"/>
                        <a:ea typeface="Calibri"/>
                        <a:cs typeface="Times New Roman" pitchFamily="18" charset="0"/>
                      </a:endParaRP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THAT</a:t>
                      </a:r>
                      <a:endParaRPr lang="en-ZA" sz="1200" b="1" baseline="0" dirty="0">
                        <a:solidFill>
                          <a:srgbClr val="FFFFFF"/>
                        </a:solidFill>
                        <a:latin typeface="+mj-lt"/>
                        <a:ea typeface="Calibri"/>
                        <a:cs typeface="Times New Roman" pitchFamily="18" charset="0"/>
                      </a:endParaRP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HAVE</a:t>
                      </a:r>
                      <a:endParaRPr lang="en-ZA" sz="1200" b="1" baseline="0" dirty="0">
                        <a:solidFill>
                          <a:srgbClr val="FFFFFF"/>
                        </a:solidFill>
                        <a:latin typeface="+mj-lt"/>
                        <a:ea typeface="Calibri"/>
                        <a:cs typeface="Times New Roman" pitchFamily="18" charset="0"/>
                      </a:endParaRP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BEEN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COMMITED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FOR (E400</a:t>
                      </a:r>
                      <a:endParaRPr lang="en-ZA" sz="1200" b="1" baseline="0" dirty="0">
                        <a:solidFill>
                          <a:srgbClr val="FFFFFF"/>
                        </a:solidFill>
                        <a:latin typeface="+mj-lt"/>
                        <a:ea typeface="Calibri"/>
                        <a:cs typeface="Times New Roman" pitchFamily="18" charset="0"/>
                      </a:endParaRP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baseline="0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PAYMENT</a:t>
                      </a: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PLOTS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WITH</a:t>
                      </a:r>
                      <a:endParaRPr lang="en-ZA" sz="1200" b="1" baseline="0" dirty="0">
                        <a:solidFill>
                          <a:srgbClr val="FFFFFF"/>
                        </a:solidFill>
                        <a:latin typeface="+mj-lt"/>
                        <a:ea typeface="Calibri"/>
                        <a:cs typeface="Times New Roman" pitchFamily="18" charset="0"/>
                      </a:endParaRP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MORE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THAN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E400</a:t>
                      </a:r>
                      <a:endParaRPr lang="en-ZA" sz="1200" b="1" baseline="0" dirty="0">
                        <a:solidFill>
                          <a:srgbClr val="FFFFFF"/>
                        </a:solidFill>
                        <a:latin typeface="+mj-lt"/>
                        <a:ea typeface="Calibri"/>
                        <a:cs typeface="Times New Roman" pitchFamily="18" charset="0"/>
                      </a:endParaRP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PAYMENT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FULLY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PAID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PLOTS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NUMBER</a:t>
                      </a:r>
                      <a:r>
                        <a:rPr lang="en-ZA" sz="1200" b="1" baseline="0" dirty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 OF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baseline="0" dirty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LEASES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baseline="0" dirty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REGISTERED</a:t>
                      </a:r>
                      <a:endParaRPr lang="en-ZA" sz="1200" b="1" dirty="0">
                        <a:solidFill>
                          <a:schemeClr val="bg1"/>
                        </a:solidFill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LEASES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AWAITING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REGISTRATION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07108978"/>
                  </a:ext>
                </a:extLst>
              </a:tr>
              <a:tr h="548569">
                <a:tc>
                  <a:txBody>
                    <a:bodyPr/>
                    <a:lstStyle/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 smtClean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MAHWALALA </a:t>
                      </a:r>
                    </a:p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="1" dirty="0" smtClean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ZONE 5</a:t>
                      </a:r>
                      <a:endParaRPr lang="en-ZA" sz="1200" b="1" dirty="0">
                        <a:solidFill>
                          <a:schemeClr val="bg1"/>
                        </a:solidFill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+mj-lt"/>
                          <a:ea typeface="Calibri"/>
                          <a:cs typeface="Times New Roman" pitchFamily="18" charset="0"/>
                        </a:rPr>
                        <a:t>820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+mj-lt"/>
                          <a:ea typeface="Calibri"/>
                          <a:cs typeface="Times New Roman" pitchFamily="18" charset="0"/>
                        </a:rPr>
                        <a:t>196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+mj-lt"/>
                          <a:ea typeface="Calibri"/>
                          <a:cs typeface="Times New Roman" pitchFamily="18" charset="0"/>
                        </a:rPr>
                        <a:t>46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+mj-lt"/>
                          <a:ea typeface="Calibri"/>
                          <a:cs typeface="Times New Roman" pitchFamily="18" charset="0"/>
                        </a:rPr>
                        <a:t>373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+mj-lt"/>
                          <a:ea typeface="Calibri"/>
                          <a:cs typeface="Times New Roman" pitchFamily="18" charset="0"/>
                        </a:rPr>
                        <a:t>205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+mj-lt"/>
                          <a:ea typeface="Calibri"/>
                          <a:cs typeface="Times New Roman" pitchFamily="18" charset="0"/>
                        </a:rPr>
                        <a:t>139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269875" indent="-2698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+mj-lt"/>
                          <a:ea typeface="Calibri"/>
                          <a:cs typeface="Times New Roman" pitchFamily="18" charset="0"/>
                        </a:rPr>
                        <a:t>66</a:t>
                      </a:r>
                      <a:endParaRPr lang="en-ZA" sz="1200" dirty="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13610443"/>
                  </a:ext>
                </a:extLst>
              </a:tr>
            </a:tbl>
          </a:graphicData>
        </a:graphic>
      </p:graphicFrame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xmlns="" val="981896193"/>
              </p:ext>
            </p:extLst>
          </p:nvPr>
        </p:nvGraphicFramePr>
        <p:xfrm>
          <a:off x="552450" y="3897630"/>
          <a:ext cx="6511290" cy="2868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43000" y="617220"/>
            <a:ext cx="6995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b="1" dirty="0" smtClean="0">
                <a:latin typeface="+mj-lt"/>
              </a:rPr>
              <a:t>TOWNSHIP PLOT PRICE PAYMENTS PROFILE – MAHWALALA ZONE 5</a:t>
            </a:r>
            <a:endParaRPr lang="en-ZA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CM Powerpoint Template-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1" id="{4199E1CA-4577-4637-8666-85D835282247}" vid="{453E6CB5-0840-40F0-BFC7-861312CCBB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MCM Powerpoint Template-1</Template>
  <TotalTime>305</TotalTime>
  <Words>927</Words>
  <Application>Microsoft Office PowerPoint</Application>
  <PresentationFormat>On-screen Show (4:3)</PresentationFormat>
  <Paragraphs>249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MCM Powerpoint Template-1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simphiwed</dc:creator>
  <cp:lastModifiedBy>Elections</cp:lastModifiedBy>
  <cp:revision>46</cp:revision>
  <dcterms:created xsi:type="dcterms:W3CDTF">2017-04-05T10:08:15Z</dcterms:created>
  <dcterms:modified xsi:type="dcterms:W3CDTF">2017-04-06T07:11:27Z</dcterms:modified>
</cp:coreProperties>
</file>